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Lst>
  <p:sldSz cy="5143500" cx="9144000"/>
  <p:notesSz cx="6858000" cy="9144000"/>
  <p:embeddedFontLst>
    <p:embeddedFont>
      <p:font typeface="Helvetica Neue"/>
      <p:regular r:id="rId104"/>
      <p:bold r:id="rId105"/>
      <p:italic r:id="rId106"/>
      <p:boldItalic r:id="rId107"/>
    </p:embeddedFont>
    <p:embeddedFont>
      <p:font typeface="Lemon"/>
      <p:regular r:id="rId10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Ayushi Agrawal"/>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font" Target="fonts/HelveticaNeue-boldItalic.fntdata"/><Relationship Id="rId106" Type="http://schemas.openxmlformats.org/officeDocument/2006/relationships/font" Target="fonts/HelveticaNeue-italic.fntdata"/><Relationship Id="rId105" Type="http://schemas.openxmlformats.org/officeDocument/2006/relationships/font" Target="fonts/HelveticaNeue-bold.fntdata"/><Relationship Id="rId104" Type="http://schemas.openxmlformats.org/officeDocument/2006/relationships/font" Target="fonts/HelveticaNeue-regular.fntdata"/><Relationship Id="rId108" Type="http://schemas.openxmlformats.org/officeDocument/2006/relationships/font" Target="fonts/Lemon-regular.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6-02-10T17:38:09.697">
    <p:pos x="6000" y="0"/>
    <p:text>AA will add links to slides and hands-on materials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rockefelleruniversity.github.io/RU_RNAseq/"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llumina.com/science/technology/next-generation-sequencing/plan-experiments/quality-scores.html"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ournals.plos.org/plosone/article/file?id=10.1371/journal.pone.0177459&amp;type=printable"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rockefelleruniversity.github.io/RU_RNAseq/"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cbi.nlm.nih.gov/pmc/articles/PMC3530905/" TargetMode="Externa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ature.com/articles/s41598-020-76881-x/figures/1" TargetMode="External"/><Relationship Id="rId3" Type="http://schemas.openxmlformats.org/officeDocument/2006/relationships/hyperlink" Target="https://bowtie-bio.sourceforge.net/bowtie2/index.shtml#:~:text=Bowtie%202%20is%20an%20ultrafast,long%20(e.g.%20mammalian)%20genomes" TargetMode="External"/><Relationship Id="rId4" Type="http://schemas.openxmlformats.org/officeDocument/2006/relationships/hyperlink" Target="http://www.ncbi.nlm.nih.gov/pubmed/21775302?dopt=Abstract" TargetMode="Externa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cbi.nlm.nih.gov/pmc/articles/PMC3005310/" TargetMode="Externa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3b300e55dd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g23b300e55dd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200"/>
              <a:buFont typeface="Arial"/>
              <a:buNone/>
            </a:pPr>
            <a:r>
              <a:t/>
            </a:r>
            <a:endParaRPr/>
          </a:p>
        </p:txBody>
      </p:sp>
      <p:sp>
        <p:nvSpPr>
          <p:cNvPr id="103" name="Google Shape;103;g23b300e55dd_0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f5c349cb2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f5c349cb2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f55060ad82_0_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gf55060ad82_0_1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200"/>
              <a:buFont typeface="Arial"/>
              <a:buNone/>
            </a:pPr>
            <a:r>
              <a:t/>
            </a:r>
            <a:endParaRPr/>
          </a:p>
        </p:txBody>
      </p:sp>
      <p:sp>
        <p:nvSpPr>
          <p:cNvPr id="186" name="Google Shape;186;gf55060ad82_0_1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f1b540f58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f1b540f58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bc184fa67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bc184fa67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bc184fa67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bc184fa67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f55060ad82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f55060ad82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n" sz="1200">
                <a:solidFill>
                  <a:schemeClr val="dk1"/>
                </a:solidFill>
              </a:rPr>
              <a:t>This slide deck gives an overview of the tools and tech underlying RNA-seq. </a:t>
            </a:r>
            <a:endParaRPr sz="1200">
              <a:solidFill>
                <a:schemeClr val="dk1"/>
              </a:solidFill>
            </a:endParaRPr>
          </a:p>
          <a:p>
            <a:pPr indent="0" lvl="0" marL="0" rtl="0" algn="l">
              <a:spcBef>
                <a:spcPts val="0"/>
              </a:spcBef>
              <a:spcAft>
                <a:spcPts val="0"/>
              </a:spcAft>
              <a:buClr>
                <a:schemeClr val="dk1"/>
              </a:buClr>
              <a:buSzPts val="1200"/>
              <a:buFont typeface="Arial"/>
              <a:buNone/>
            </a:pPr>
            <a:r>
              <a:t/>
            </a:r>
            <a:endParaRPr b="1" sz="1200">
              <a:solidFill>
                <a:schemeClr val="dk1"/>
              </a:solidFill>
            </a:endParaRPr>
          </a:p>
          <a:p>
            <a:pPr indent="0" lvl="0" marL="0" rtl="0" algn="l">
              <a:spcBef>
                <a:spcPts val="0"/>
              </a:spcBef>
              <a:spcAft>
                <a:spcPts val="0"/>
              </a:spcAft>
              <a:buClr>
                <a:schemeClr val="dk1"/>
              </a:buClr>
              <a:buSzPts val="1200"/>
              <a:buFont typeface="Arial"/>
              <a:buNone/>
            </a:pPr>
            <a:r>
              <a:rPr b="1" lang="en" sz="1200">
                <a:solidFill>
                  <a:schemeClr val="dk1"/>
                </a:solidFill>
              </a:rPr>
              <a:t>Docker </a:t>
            </a:r>
            <a:r>
              <a:rPr lang="en" sz="1200">
                <a:solidFill>
                  <a:schemeClr val="dk1"/>
                </a:solidFill>
              </a:rPr>
              <a:t>(https://www.docker.com/)</a:t>
            </a:r>
            <a:r>
              <a:rPr b="1" lang="en" sz="1200">
                <a:solidFill>
                  <a:schemeClr val="dk1"/>
                </a:solidFill>
              </a:rPr>
              <a:t> </a:t>
            </a:r>
            <a:r>
              <a:rPr lang="en" sz="1200">
                <a:solidFill>
                  <a:schemeClr val="dk1"/>
                </a:solidFill>
              </a:rPr>
              <a:t>is a software platform that allows you to build, test, and deploy applications quickly. Docker packages software into standardized units called containers that have everything the software needs to run including libraries, system tools, code, and runtime. Using Docker, you can quickly deploy and scale applications into any environment and know your code will run.</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b="1" lang="en" sz="1200">
                <a:solidFill>
                  <a:schemeClr val="dk1"/>
                </a:solidFill>
              </a:rPr>
              <a:t>What is an HPC? </a:t>
            </a:r>
            <a:r>
              <a:rPr lang="en" sz="1200">
                <a:solidFill>
                  <a:schemeClr val="dk1"/>
                </a:solidFill>
              </a:rPr>
              <a:t>https://insidehpc.com/hpc-basic-training/what-is-hpc/</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7cc7b61e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7cc7b61e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7e8042fb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7e8042fb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7e8042fb8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7e8042fb8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17e9417e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17e9417e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3b300e55d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3b300e55dd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f003bd6f09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f003bd6f09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f56fc7a34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f56fc7a34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443fb5b08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443fb5b08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f56fc7a349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f56fc7a349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c6b4f99ef7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c6b4f99ef7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Suggesting reading https://bmcbioinformatics.biomedcentral.com/articles/10.1186/s12859-020-3484-z</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bd9a0e4e6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bd9a0e4e6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bd9a0e4e6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bd9a0e4e6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c6b4f99ef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c6b4f99ef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f1b540f585_4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f1b540f585_4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800"/>
              </a:spcBef>
              <a:spcAft>
                <a:spcPts val="0"/>
              </a:spcAft>
              <a:buClr>
                <a:schemeClr val="dk1"/>
              </a:buClr>
              <a:buSzPts val="1100"/>
              <a:buFont typeface="Arial"/>
              <a:buNone/>
            </a:pPr>
            <a:r>
              <a:rPr lang="en">
                <a:solidFill>
                  <a:srgbClr val="002B42"/>
                </a:solidFill>
              </a:rPr>
              <a:t>File names samplename_S1_L001_R1_001.fastq.gz</a:t>
            </a:r>
            <a:endParaRPr>
              <a:solidFill>
                <a:srgbClr val="002B42"/>
              </a:solidFill>
            </a:endParaRPr>
          </a:p>
          <a:p>
            <a:pPr indent="0" lvl="0" marL="0" rtl="0" algn="l">
              <a:lnSpc>
                <a:spcPct val="90000"/>
              </a:lnSpc>
              <a:spcBef>
                <a:spcPts val="800"/>
              </a:spcBef>
              <a:spcAft>
                <a:spcPts val="0"/>
              </a:spcAft>
              <a:buClr>
                <a:schemeClr val="dk1"/>
              </a:buClr>
              <a:buSzPts val="1100"/>
              <a:buFont typeface="Arial"/>
              <a:buNone/>
            </a:pPr>
            <a:r>
              <a:t/>
            </a:r>
            <a:endParaRPr>
              <a:solidFill>
                <a:srgbClr val="002B42"/>
              </a:solidFill>
            </a:endParaRPr>
          </a:p>
          <a:p>
            <a:pPr indent="0" lvl="0" marL="0" rtl="0" algn="l">
              <a:lnSpc>
                <a:spcPct val="90000"/>
              </a:lnSpc>
              <a:spcBef>
                <a:spcPts val="800"/>
              </a:spcBef>
              <a:spcAft>
                <a:spcPts val="0"/>
              </a:spcAft>
              <a:buClr>
                <a:schemeClr val="dk1"/>
              </a:buClr>
              <a:buSzPts val="1100"/>
              <a:buFont typeface="Arial"/>
              <a:buNone/>
            </a:pPr>
            <a:r>
              <a:rPr lang="en">
                <a:solidFill>
                  <a:srgbClr val="002B42"/>
                </a:solidFill>
              </a:rPr>
              <a:t>samplename—The sample name provided in the sample sheet. If a sample name is not provided, the file name includes the sample ID, which is a required field in the sample sheet and must be unique.</a:t>
            </a:r>
            <a:endParaRPr>
              <a:solidFill>
                <a:srgbClr val="002B42"/>
              </a:solidFill>
            </a:endParaRPr>
          </a:p>
          <a:p>
            <a:pPr indent="0" lvl="0" marL="0" rtl="0" algn="l">
              <a:lnSpc>
                <a:spcPct val="90000"/>
              </a:lnSpc>
              <a:spcBef>
                <a:spcPts val="800"/>
              </a:spcBef>
              <a:spcAft>
                <a:spcPts val="0"/>
              </a:spcAft>
              <a:buClr>
                <a:schemeClr val="dk1"/>
              </a:buClr>
              <a:buSzPts val="1100"/>
              <a:buFont typeface="Arial"/>
              <a:buNone/>
            </a:pPr>
            <a:r>
              <a:rPr lang="en">
                <a:solidFill>
                  <a:srgbClr val="002B42"/>
                </a:solidFill>
              </a:rPr>
              <a:t>S1—The sample number based on the order that samples are listed in the sample sheet starting with 1. In this example, S1 indicates that this sample is the first sample listed in the sample sheet.</a:t>
            </a:r>
            <a:endParaRPr>
              <a:solidFill>
                <a:srgbClr val="002B42"/>
              </a:solidFill>
            </a:endParaRPr>
          </a:p>
          <a:p>
            <a:pPr indent="0" lvl="0" marL="0" rtl="0" algn="l">
              <a:lnSpc>
                <a:spcPct val="90000"/>
              </a:lnSpc>
              <a:spcBef>
                <a:spcPts val="800"/>
              </a:spcBef>
              <a:spcAft>
                <a:spcPts val="0"/>
              </a:spcAft>
              <a:buClr>
                <a:schemeClr val="dk1"/>
              </a:buClr>
              <a:buSzPts val="1100"/>
              <a:buFont typeface="Arial"/>
              <a:buNone/>
            </a:pPr>
            <a:r>
              <a:rPr lang="en">
                <a:solidFill>
                  <a:srgbClr val="002B42"/>
                </a:solidFill>
              </a:rPr>
              <a:t>L001—The lane number.</a:t>
            </a:r>
            <a:endParaRPr>
              <a:solidFill>
                <a:srgbClr val="002B42"/>
              </a:solidFill>
            </a:endParaRPr>
          </a:p>
          <a:p>
            <a:pPr indent="0" lvl="0" marL="0" rtl="0" algn="l">
              <a:lnSpc>
                <a:spcPct val="90000"/>
              </a:lnSpc>
              <a:spcBef>
                <a:spcPts val="800"/>
              </a:spcBef>
              <a:spcAft>
                <a:spcPts val="0"/>
              </a:spcAft>
              <a:buClr>
                <a:schemeClr val="dk1"/>
              </a:buClr>
              <a:buSzPts val="1100"/>
              <a:buFont typeface="Arial"/>
              <a:buNone/>
            </a:pPr>
            <a:r>
              <a:rPr lang="en">
                <a:solidFill>
                  <a:srgbClr val="002B42"/>
                </a:solidFill>
              </a:rPr>
              <a:t>R1—The read. In this example, R1 means Read 1. For a paired-end run, there is at least one file with R2 in the file name for Read 2.</a:t>
            </a:r>
            <a:endParaRPr>
              <a:solidFill>
                <a:srgbClr val="002B42"/>
              </a:solidFill>
            </a:endParaRPr>
          </a:p>
          <a:p>
            <a:pPr indent="0" lvl="0" marL="0" rtl="0" algn="l">
              <a:lnSpc>
                <a:spcPct val="90000"/>
              </a:lnSpc>
              <a:spcBef>
                <a:spcPts val="800"/>
              </a:spcBef>
              <a:spcAft>
                <a:spcPts val="0"/>
              </a:spcAft>
              <a:buClr>
                <a:schemeClr val="dk1"/>
              </a:buClr>
              <a:buSzPts val="1100"/>
              <a:buFont typeface="Arial"/>
              <a:buNone/>
            </a:pPr>
            <a:r>
              <a:rPr lang="en">
                <a:solidFill>
                  <a:srgbClr val="002B42"/>
                </a:solidFill>
              </a:rPr>
              <a:t>001—The last segment is always 001</a:t>
            </a:r>
            <a:endParaRPr>
              <a:solidFill>
                <a:srgbClr val="002B42"/>
              </a:solidFill>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182e846ea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182e846ea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3b300e55d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3b300e55d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0000"/>
              </a:lnSpc>
              <a:spcBef>
                <a:spcPts val="800"/>
              </a:spcBef>
              <a:spcAft>
                <a:spcPts val="0"/>
              </a:spcAft>
              <a:buClr>
                <a:schemeClr val="dk1"/>
              </a:buClr>
              <a:buSzPts val="1100"/>
              <a:buFont typeface="Arial"/>
              <a:buNone/>
            </a:pPr>
            <a:r>
              <a:rPr lang="en" sz="1000">
                <a:solidFill>
                  <a:schemeClr val="dk1"/>
                </a:solidFill>
              </a:rPr>
              <a:t>From </a:t>
            </a:r>
            <a:r>
              <a:rPr lang="en" sz="1000">
                <a:solidFill>
                  <a:schemeClr val="dk1"/>
                </a:solidFill>
                <a:highlight>
                  <a:srgbClr val="FFFFFF"/>
                </a:highlight>
                <a:uFill>
                  <a:noFill/>
                </a:uFill>
                <a:latin typeface="Helvetica Neue"/>
                <a:ea typeface="Helvetica Neue"/>
                <a:cs typeface="Helvetica Neue"/>
                <a:sym typeface="Helvetica Neue"/>
                <a:hlinkClick r:id="rId2">
                  <a:extLst>
                    <a:ext uri="{A12FA001-AC4F-418D-AE19-62706E023703}">
                      <ahyp:hlinkClr val="tx"/>
                    </a:ext>
                  </a:extLst>
                </a:hlinkClick>
              </a:rPr>
              <a:t>http://rockefelleruniversity.github.io/RU_RNAseq/</a:t>
            </a:r>
            <a:endParaRPr sz="1000">
              <a:solidFill>
                <a:schemeClr val="dk1"/>
              </a:solidFill>
              <a:highlight>
                <a:srgbClr val="FFFFFF"/>
              </a:highlight>
              <a:latin typeface="Helvetica Neue"/>
              <a:ea typeface="Helvetica Neue"/>
              <a:cs typeface="Helvetica Neue"/>
              <a:sym typeface="Helvetica Neue"/>
            </a:endParaRPr>
          </a:p>
          <a:p>
            <a:pPr indent="0" lvl="0" marL="0" rtl="0" algn="l">
              <a:lnSpc>
                <a:spcPct val="110000"/>
              </a:lnSpc>
              <a:spcBef>
                <a:spcPts val="800"/>
              </a:spcBef>
              <a:spcAft>
                <a:spcPts val="0"/>
              </a:spcAft>
              <a:buClr>
                <a:schemeClr val="dk1"/>
              </a:buClr>
              <a:buSzPts val="1100"/>
              <a:buFont typeface="Arial"/>
              <a:buNone/>
            </a:pPr>
            <a:r>
              <a:rPr lang="en" sz="1000">
                <a:solidFill>
                  <a:schemeClr val="dk1"/>
                </a:solidFill>
                <a:highlight>
                  <a:srgbClr val="FFFFFF"/>
                </a:highlight>
                <a:latin typeface="Helvetica Neue"/>
                <a:ea typeface="Helvetica Neue"/>
                <a:cs typeface="Helvetica Neue"/>
                <a:sym typeface="Helvetica Neue"/>
              </a:rPr>
              <a:t>More details here: https://rnaseq.uoregon.edu/#rna-prep-overview</a:t>
            </a:r>
            <a:endParaRPr sz="1000">
              <a:solidFill>
                <a:schemeClr val="dk1"/>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f56fc7a349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f56fc7a349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https://www.illumina.com/science/technology/next-generation-sequencing/plan-experiments/quality-scores.html</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414d519a17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414d519a17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f5fc3ef981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f5fc3ef981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f56fc7a349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f56fc7a349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https://www.youtube.com/watch?v=U4QnpciIJhM</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f56fc7a349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f56fc7a349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lang="en" sz="1200">
                <a:solidFill>
                  <a:srgbClr val="002B42"/>
                </a:solidFill>
              </a:rPr>
              <a:t>For more: https://rtsf.natsci.msu.edu/genomics/tech-notes/fastqc-tutorial-and-faq/</a:t>
            </a:r>
            <a:endParaRPr sz="12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f5fc3ef981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f5fc3ef981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4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f5fc3ef981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f5fc3ef981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a:solidFill>
                  <a:schemeClr val="dk1"/>
                </a:solidFill>
              </a:rPr>
              <a:t>https://sequencing.qcfail.com/articles/positional-sequence-bias-in-random-primed-libraries/</a:t>
            </a:r>
            <a:endParaRPr sz="1000">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c6b4f99ef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3c6b4f99ef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3b300e55dd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3b300e55dd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https://www.ecseq.com/support/ngs/trimming-adapter-sequences-is-it-necessary</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3b300e55dd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3b300e55dd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https://cutadapt.readthedocs.io/en/stable/guide.html</a:t>
            </a:r>
            <a:endParaRPr sz="12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3b300e55d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3b300e55d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From https://www.broadinstitute.org/files/shared/illuminavids/sequencingSlides.pdf</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7e8042fb8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27e8042fb8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475531b703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475531b703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c6b4f99ef7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3c6b4f99ef7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3b300e55dd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3b300e55dd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n" sz="1200">
                <a:solidFill>
                  <a:schemeClr val="dk1"/>
                </a:solidFill>
              </a:rPr>
              <a:t>Login to a Wynton dev node and search for the tools using module spider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3b300e55dd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3b300e55dd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3b300e55dd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23b300e55dd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Galaxy provides a collection of tools to analyze variety of biomedical data </a:t>
            </a:r>
            <a:endParaRPr/>
          </a:p>
          <a:p>
            <a:pPr indent="0" lvl="0" marL="0" rtl="0" algn="l">
              <a:spcBef>
                <a:spcPts val="0"/>
              </a:spcBef>
              <a:spcAft>
                <a:spcPts val="0"/>
              </a:spcAft>
              <a:buNone/>
            </a:pPr>
            <a:r>
              <a:rPr lang="en"/>
              <a:t>https://usegalaxy.org/</a:t>
            </a:r>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3b300e55dd_0_89: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g23b300e55dd_0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3b300e55dd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0" name="Google Shape;540;g23b300e55dd_0_94: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Image taken from https://hpc.rtu.lv/introduction-to-hpc/?lang=en</a:t>
            </a:r>
            <a:endParaRPr/>
          </a:p>
        </p:txBody>
      </p:sp>
      <p:sp>
        <p:nvSpPr>
          <p:cNvPr id="541" name="Google Shape;541;g23b300e55dd_0_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3b300e55dd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0" name="Google Shape;550;g23b300e55dd_0_103: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1" name="Google Shape;551;g23b300e55dd_0_10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3b300e55dd_0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9" name="Google Shape;559;g23b300e55dd_0_111: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Image source: https://gigascience.biomedcentral.com/track/pdf/10.1186/s13742-016-0135-4</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Paper introducing Singularity: </a:t>
            </a:r>
            <a:r>
              <a:rPr lang="en" u="sng">
                <a:solidFill>
                  <a:schemeClr val="hlink"/>
                </a:solidFill>
                <a:hlinkClick r:id="rId2"/>
              </a:rPr>
              <a:t>https://journals.plos.org/plosone/article/file?id=10.1371/journal.pone.0177459&amp;type=printable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https://phoenixnap.com/kb/docker-image-vs-container</a:t>
            </a:r>
            <a:endParaRPr/>
          </a:p>
        </p:txBody>
      </p:sp>
      <p:sp>
        <p:nvSpPr>
          <p:cNvPr id="560" name="Google Shape;560;g23b300e55dd_0_1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3b300e55d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3b300e55d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0000"/>
              </a:lnSpc>
              <a:spcBef>
                <a:spcPts val="800"/>
              </a:spcBef>
              <a:spcAft>
                <a:spcPts val="0"/>
              </a:spcAft>
              <a:buClr>
                <a:schemeClr val="dk1"/>
              </a:buClr>
              <a:buSzPts val="1100"/>
              <a:buFont typeface="Arial"/>
              <a:buNone/>
            </a:pPr>
            <a:r>
              <a:rPr lang="en" sz="1000">
                <a:solidFill>
                  <a:schemeClr val="dk1"/>
                </a:solidFill>
              </a:rPr>
              <a:t>From </a:t>
            </a:r>
            <a:r>
              <a:rPr lang="en" sz="1000">
                <a:solidFill>
                  <a:schemeClr val="dk1"/>
                </a:solidFill>
                <a:highlight>
                  <a:srgbClr val="FFFFFF"/>
                </a:highlight>
                <a:uFill>
                  <a:noFill/>
                </a:uFill>
                <a:latin typeface="Helvetica Neue"/>
                <a:ea typeface="Helvetica Neue"/>
                <a:cs typeface="Helvetica Neue"/>
                <a:sym typeface="Helvetica Neue"/>
                <a:hlinkClick r:id="rId2">
                  <a:extLst>
                    <a:ext uri="{A12FA001-AC4F-418D-AE19-62706E023703}">
                      <ahyp:hlinkClr val="tx"/>
                    </a:ext>
                  </a:extLst>
                </a:hlinkClick>
              </a:rPr>
              <a:t>http://rockefelleruniversity.github.io/RU_RNAseq/</a:t>
            </a:r>
            <a:endParaRPr sz="1000">
              <a:solidFill>
                <a:schemeClr val="dk1"/>
              </a:solidFill>
              <a:highlight>
                <a:srgbClr val="FFFFFF"/>
              </a:highlight>
              <a:latin typeface="Helvetica Neue"/>
              <a:ea typeface="Helvetica Neue"/>
              <a:cs typeface="Helvetica Neue"/>
              <a:sym typeface="Helvetica Neue"/>
            </a:endParaRPr>
          </a:p>
          <a:p>
            <a:pPr indent="0" lvl="0" marL="0" rtl="0" algn="l">
              <a:lnSpc>
                <a:spcPct val="110000"/>
              </a:lnSpc>
              <a:spcBef>
                <a:spcPts val="800"/>
              </a:spcBef>
              <a:spcAft>
                <a:spcPts val="0"/>
              </a:spcAft>
              <a:buClr>
                <a:schemeClr val="dk1"/>
              </a:buClr>
              <a:buSzPts val="1100"/>
              <a:buFont typeface="Arial"/>
              <a:buNone/>
            </a:pPr>
            <a:r>
              <a:rPr lang="en" sz="1000">
                <a:solidFill>
                  <a:schemeClr val="dk1"/>
                </a:solidFill>
                <a:highlight>
                  <a:srgbClr val="FFFFFF"/>
                </a:highlight>
                <a:latin typeface="Helvetica Neue"/>
                <a:ea typeface="Helvetica Neue"/>
                <a:cs typeface="Helvetica Neue"/>
                <a:sym typeface="Helvetica Neue"/>
              </a:rPr>
              <a:t>More details here: https://rnaseq.uoregon.edu/#rna-prep-working-with-rna</a:t>
            </a:r>
            <a:endParaRPr sz="1000">
              <a:solidFill>
                <a:schemeClr val="dk1"/>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444f7936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2444f7936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c6b4f99ef7_0_164: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g3c6b4f99ef7_0_1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3c6b4f99ef7_0_174: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g3c6b4f99ef7_0_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3c6b4f99ef7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3c6b4f99ef7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400"/>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4547ca906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24547ca906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3cd6a728b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23cd6a728b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3c6b4f99ef7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3c6b4f99ef7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3b300e55dd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3b300e55dd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3c6b4f99ef7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3c6b4f99ef7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3b300e55dd_0_2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3" name="Google Shape;633;g23b300e55dd_0_2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200"/>
              <a:buFont typeface="Arial"/>
              <a:buNone/>
            </a:pPr>
            <a:r>
              <a:t/>
            </a:r>
            <a:endParaRPr/>
          </a:p>
        </p:txBody>
      </p:sp>
      <p:sp>
        <p:nvSpPr>
          <p:cNvPr id="634" name="Google Shape;634;g23b300e55dd_0_2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3b300e55d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3b300e55d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Cluster amplification: https://youtu.be/3URxJD5k3T8</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3c6b4f99ef7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3c6b4f99ef7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3c6b4f99ef7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3c6b4f99ef7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f56fc7a349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f56fc7a349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f354a93d4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f354a93d4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3b300e55dd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23b300e55dd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3c6b4f99ef7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3c6b4f99ef7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3c6b4f99ef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3c6b4f99ef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Suggested reading:</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https://www.ncbi.nlm.nih.gov/pmc/articles/PMC3322381/pdf/nihms-366740.pdf</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https://academic.oup.com/bioinformatics/article/29/1/15/272537</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Video lectures on how these mapping tools work:</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https://www.youtube.com/watch?v=hpb-mH-yjLc&amp;list=PL2mpR0RYFQsBiCWVJSvVAO3OJ2t7DzoHA</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3c6b4f99ef7_0_3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2" name="Google Shape;722;g3c6b4f99ef7_0_321: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Suggested reading: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https://www.ncbi.nlm.nih.gov/pmc/articles/PMC3322381/pdf/nihms-366740.pdf</a:t>
            </a:r>
            <a:endParaRPr/>
          </a:p>
        </p:txBody>
      </p:sp>
      <p:sp>
        <p:nvSpPr>
          <p:cNvPr id="723" name="Google Shape;723;g3c6b4f99ef7_0_3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3c6b4f99ef7_0_2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9" name="Google Shape;729;g3c6b4f99ef7_0_269: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Suggested reading: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https://www.ncbi.nlm.nih.gov/pmc/articles/PMC3322381/pdf/nihms-366740.pdf</a:t>
            </a:r>
            <a:endParaRPr/>
          </a:p>
        </p:txBody>
      </p:sp>
      <p:sp>
        <p:nvSpPr>
          <p:cNvPr id="730" name="Google Shape;730;g3c6b4f99ef7_0_2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3c6b4f99ef7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3c6b4f99ef7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3b300e55d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3b300e55d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Suggesting reading https://bmcbioinformatics.biomedcentral.com/articles/10.1186/s12859-020-3484-z</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3c6b4f99ef7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3c6b4f99ef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https://www.ncbi.nlm.nih.gov/pmc/articles/PMC3530905/</a:t>
            </a:r>
            <a:endParaRPr/>
          </a:p>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3c6b4f99ef7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3c6b4f99ef7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400"/>
              </a:spcBef>
              <a:spcAft>
                <a:spcPts val="0"/>
              </a:spcAft>
              <a:buNone/>
            </a:pPr>
            <a:r>
              <a:rPr lang="en" sz="1200">
                <a:solidFill>
                  <a:srgbClr val="002B42"/>
                </a:solidFill>
              </a:rPr>
              <a:t>Examples of acceptable genome sequence files:</a:t>
            </a:r>
            <a:endParaRPr sz="1200">
              <a:solidFill>
                <a:srgbClr val="002B42"/>
              </a:solidFill>
            </a:endParaRPr>
          </a:p>
          <a:p>
            <a:pPr indent="-304800" lvl="0" marL="457200" rtl="0" algn="l">
              <a:lnSpc>
                <a:spcPct val="90000"/>
              </a:lnSpc>
              <a:spcBef>
                <a:spcPts val="400"/>
              </a:spcBef>
              <a:spcAft>
                <a:spcPts val="0"/>
              </a:spcAft>
              <a:buClr>
                <a:srgbClr val="002B42"/>
              </a:buClr>
              <a:buSzPts val="1200"/>
              <a:buChar char="●"/>
            </a:pPr>
            <a:r>
              <a:rPr lang="en" sz="1200">
                <a:solidFill>
                  <a:srgbClr val="002B42"/>
                </a:solidFill>
              </a:rPr>
              <a:t>ENSEMBL: files marked with .dna.primary.assembly, such as: ftp://ftp.ensembl. org/pub/release-77/fasta/homo_sapiens/dna/Homo_sapiens.GRCh38.dna.primary_ assembly.fa.gz</a:t>
            </a:r>
            <a:endParaRPr sz="1200">
              <a:solidFill>
                <a:srgbClr val="002B42"/>
              </a:solidFill>
            </a:endParaRPr>
          </a:p>
          <a:p>
            <a:pPr indent="-304800" lvl="0" marL="457200" rtl="0" algn="l">
              <a:lnSpc>
                <a:spcPct val="90000"/>
              </a:lnSpc>
              <a:spcBef>
                <a:spcPts val="0"/>
              </a:spcBef>
              <a:spcAft>
                <a:spcPts val="0"/>
              </a:spcAft>
              <a:buClr>
                <a:srgbClr val="002B42"/>
              </a:buClr>
              <a:buSzPts val="1200"/>
              <a:buChar char="●"/>
            </a:pPr>
            <a:r>
              <a:rPr lang="en" sz="1200">
                <a:solidFill>
                  <a:srgbClr val="002B42"/>
                </a:solidFill>
              </a:rPr>
              <a:t>GENCODE: files marked with PRI (primary). Strongly recommended for mouse and human: http://www.gencodegenes.org/.</a:t>
            </a:r>
            <a:endParaRPr sz="1200"/>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3c6b4f99ef7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3c6b4f99ef7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Suggested reading:</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https://samtools.github.io/hts-specs/SAMv1.pdf</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3c6b4f99ef7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3c6b4f99ef7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chrome-extension://efaidnbmnnnibpcajpcglclefindmkaj/https://samtools.github.io/hts-specs/SAMv1.pdf</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3c6b4f99ef7_0_3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4" name="Google Shape;784;g3c6b4f99ef7_0_351: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
              <a:t>Kallisto: https://www.nature.com/articles/nbt.3519</a:t>
            </a:r>
            <a:endParaRPr/>
          </a:p>
          <a:p>
            <a:pPr indent="0" lvl="0" marL="0" rtl="0" algn="l">
              <a:lnSpc>
                <a:spcPct val="115000"/>
              </a:lnSpc>
              <a:spcBef>
                <a:spcPts val="0"/>
              </a:spcBef>
              <a:spcAft>
                <a:spcPts val="0"/>
              </a:spcAft>
              <a:buSzPts val="1100"/>
              <a:buNone/>
            </a:pPr>
            <a:r>
              <a:rPr lang="en"/>
              <a:t>Salmon: https://www.ncbi.nlm.nih.gov/pmc/articles/PMC5600148/</a:t>
            </a:r>
            <a:endParaRPr/>
          </a:p>
        </p:txBody>
      </p:sp>
      <p:sp>
        <p:nvSpPr>
          <p:cNvPr id="785" name="Google Shape;785;g3c6b4f99ef7_0_3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3c6b4f99ef7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3c6b4f99ef7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https://www.nature.com/articles/s41598-020-76881-x/figures/1</a:t>
            </a:r>
            <a:endParaRPr/>
          </a:p>
          <a:p>
            <a:pPr indent="0" lvl="0" marL="0" rtl="0" algn="l">
              <a:spcBef>
                <a:spcPts val="0"/>
              </a:spcBef>
              <a:spcAft>
                <a:spcPts val="0"/>
              </a:spcAft>
              <a:buNone/>
            </a:pPr>
            <a:r>
              <a:rPr lang="en" u="sng">
                <a:solidFill>
                  <a:schemeClr val="hlink"/>
                </a:solidFill>
                <a:hlinkClick r:id="rId3"/>
              </a:rPr>
              <a:t>https://bowtie-bio.sourceforge.net/bowtie2/index.shtml#:~:text=Bowtie%202%20is%20an%20ultrafast,long%20(e.g.%20mammalian)%20genomes</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solidFill>
                  <a:schemeClr val="hlink"/>
                </a:solidFill>
                <a:highlight>
                  <a:srgbClr val="FFFFFF"/>
                </a:highlight>
                <a:uFill>
                  <a:noFill/>
                </a:uFill>
                <a:hlinkClick r:id="rId4"/>
              </a:rPr>
              <a:t>Comparative Analysis of RNA-Seq Alignment Algorithms and the RNA-Seq Unified Mapper (RUM)</a:t>
            </a:r>
            <a:r>
              <a:rPr lang="en" sz="1200">
                <a:solidFill>
                  <a:srgbClr val="1F2328"/>
                </a:solidFill>
                <a:highlight>
                  <a:srgbClr val="FFFFFF"/>
                </a:highlight>
              </a:rPr>
              <a:t> Gregory R. Grant, Michael H. Farkas, Angel Pizarro, Nicholas Lahens, Jonathan Schug, Brian Brunk, Christian J. Stoeckert Jr, John B. Hogenesch and Eric A. Pierce.</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3c6b4f99ef7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3c6b4f99ef7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33494125b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33494125b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330a7193ebe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330a7193ebe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330a7193ebe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330a7193ebe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Suggested reading:</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https://academic.oup.com/bioinformatics/article/30/7/923/232889</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3b300e55dd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3b300e55dd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330a7193ebe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330a7193ebe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Suggested reading:</a:t>
            </a:r>
            <a:endParaRPr sz="1200"/>
          </a:p>
          <a:p>
            <a:pPr indent="0" lvl="0" marL="0" rtl="0" algn="l">
              <a:spcBef>
                <a:spcPts val="0"/>
              </a:spcBef>
              <a:spcAft>
                <a:spcPts val="0"/>
              </a:spcAft>
              <a:buNone/>
            </a:pPr>
            <a:r>
              <a:rPr lang="en" sz="1200" u="sng">
                <a:solidFill>
                  <a:schemeClr val="hlink"/>
                </a:solidFill>
                <a:hlinkClick r:id="rId2"/>
              </a:rPr>
              <a:t>https://www.ncbi.nlm.nih.gov/pmc/articles/PMC3005310/</a:t>
            </a:r>
            <a:endParaRPr sz="1200"/>
          </a:p>
          <a:p>
            <a:pPr indent="0" lvl="0" marL="0" rtl="0" algn="l">
              <a:spcBef>
                <a:spcPts val="0"/>
              </a:spcBef>
              <a:spcAft>
                <a:spcPts val="0"/>
              </a:spcAft>
              <a:buNone/>
            </a:pPr>
            <a:r>
              <a:rPr lang="en" sz="1200"/>
              <a:t>https://blog.genewiz.com/stranded-vs-non-stranded-rna-seq</a:t>
            </a:r>
            <a:endParaRPr sz="1200"/>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330a7193ebe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330a7193ebe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330a7193ebe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330a7193ebe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23dbece6a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23dbece6a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3c6b4f99ef7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3c6b4f99ef7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23dbece6a76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23dbece6a76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23dbece6a76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23dbece6a76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f56fc7a349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f56fc7a349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f5c41af1a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f5c41af1a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E.g: The argument choices available for STAR</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23dc9da21d9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0" name="Google Shape;940;g23dc9da21d9_0_5: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https://www.git-tower.com/blog/command-line-cheat-sheet/</a:t>
            </a:r>
            <a:endParaRPr/>
          </a:p>
        </p:txBody>
      </p:sp>
      <p:sp>
        <p:nvSpPr>
          <p:cNvPr id="941" name="Google Shape;941;g23dc9da21d9_0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3b300e55dd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3b300e55d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119613caf6a_1_43: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g119613caf6a_1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2f4684b3ac4_0_0: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g2f4684b3ac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23dbece6a76_1_126: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g23dbece6a76_1_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119613caf6a_1_37: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g119613caf6a_1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f56fc7a349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f56fc7a349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37cc7b61e8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37cc7b61e8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f18f6784e5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f18f6784e5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5.png"/><Relationship Id="rId3" Type="http://schemas.openxmlformats.org/officeDocument/2006/relationships/image" Target="../media/image2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5.png"/><Relationship Id="rId3" Type="http://schemas.openxmlformats.org/officeDocument/2006/relationships/image" Target="../media/image2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pic>
        <p:nvPicPr>
          <p:cNvPr id="54" name="Google Shape;54;p14"/>
          <p:cNvPicPr preferRelativeResize="0"/>
          <p:nvPr/>
        </p:nvPicPr>
        <p:blipFill rotWithShape="1">
          <a:blip r:embed="rId2">
            <a:alphaModFix/>
          </a:blip>
          <a:srcRect b="0" l="0" r="0" t="0"/>
          <a:stretch/>
        </p:blipFill>
        <p:spPr>
          <a:xfrm>
            <a:off x="0" y="0"/>
            <a:ext cx="9189724" cy="5173813"/>
          </a:xfrm>
          <a:prstGeom prst="rect">
            <a:avLst/>
          </a:prstGeom>
          <a:noFill/>
          <a:ln>
            <a:noFill/>
          </a:ln>
        </p:spPr>
      </p:pic>
      <p:sp>
        <p:nvSpPr>
          <p:cNvPr id="55" name="Google Shape;55;p14"/>
          <p:cNvSpPr txBox="1"/>
          <p:nvPr>
            <p:ph type="ctrTitle"/>
          </p:nvPr>
        </p:nvSpPr>
        <p:spPr>
          <a:xfrm>
            <a:off x="1143000" y="841772"/>
            <a:ext cx="6858000" cy="1790700"/>
          </a:xfrm>
          <a:prstGeom prst="rect">
            <a:avLst/>
          </a:prstGeom>
          <a:noFill/>
          <a:ln>
            <a:noFill/>
          </a:ln>
        </p:spPr>
        <p:txBody>
          <a:bodyPr anchorCtr="0" anchor="b" bIns="0" lIns="0" spcFirstLastPara="1" rIns="0" wrap="square" tIns="0">
            <a:normAutofit/>
          </a:bodyPr>
          <a:lstStyle>
            <a:lvl1pPr lvl="0" rtl="0" algn="l">
              <a:lnSpc>
                <a:spcPct val="90000"/>
              </a:lnSpc>
              <a:spcBef>
                <a:spcPts val="0"/>
              </a:spcBef>
              <a:spcAft>
                <a:spcPts val="0"/>
              </a:spcAft>
              <a:buClr>
                <a:schemeClr val="lt1"/>
              </a:buClr>
              <a:buSzPts val="4500"/>
              <a:buFont typeface="Helvetica Neue"/>
              <a:buNone/>
              <a:defRPr sz="45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6" name="Google Shape;56;p14"/>
          <p:cNvSpPr txBox="1"/>
          <p:nvPr>
            <p:ph idx="1" type="subTitle"/>
          </p:nvPr>
        </p:nvSpPr>
        <p:spPr>
          <a:xfrm>
            <a:off x="1143000" y="2701528"/>
            <a:ext cx="6858000" cy="1241700"/>
          </a:xfrm>
          <a:prstGeom prst="rect">
            <a:avLst/>
          </a:prstGeom>
          <a:noFill/>
          <a:ln>
            <a:noFill/>
          </a:ln>
        </p:spPr>
        <p:txBody>
          <a:bodyPr anchorCtr="0" anchor="t" bIns="0" lIns="0" spcFirstLastPara="1" rIns="0" wrap="square" tIns="0">
            <a:normAutofit/>
          </a:bodyPr>
          <a:lstStyle>
            <a:lvl1pPr lvl="0" rtl="0" algn="l">
              <a:lnSpc>
                <a:spcPct val="90000"/>
              </a:lnSpc>
              <a:spcBef>
                <a:spcPts val="800"/>
              </a:spcBef>
              <a:spcAft>
                <a:spcPts val="0"/>
              </a:spcAft>
              <a:buClr>
                <a:schemeClr val="lt1"/>
              </a:buClr>
              <a:buSzPts val="2100"/>
              <a:buNone/>
              <a:defRPr sz="2100">
                <a:solidFill>
                  <a:schemeClr val="lt1"/>
                </a:solidFill>
              </a:defRPr>
            </a:lvl1pPr>
            <a:lvl2pPr lvl="1" rtl="0" algn="ctr">
              <a:lnSpc>
                <a:spcPct val="90000"/>
              </a:lnSpc>
              <a:spcBef>
                <a:spcPts val="400"/>
              </a:spcBef>
              <a:spcAft>
                <a:spcPts val="0"/>
              </a:spcAft>
              <a:buClr>
                <a:srgbClr val="002B42"/>
              </a:buClr>
              <a:buSzPts val="1500"/>
              <a:buNone/>
              <a:defRPr sz="1500"/>
            </a:lvl2pPr>
            <a:lvl3pPr lvl="2" rtl="0" algn="ctr">
              <a:lnSpc>
                <a:spcPct val="90000"/>
              </a:lnSpc>
              <a:spcBef>
                <a:spcPts val="400"/>
              </a:spcBef>
              <a:spcAft>
                <a:spcPts val="0"/>
              </a:spcAft>
              <a:buClr>
                <a:srgbClr val="002B42"/>
              </a:buClr>
              <a:buSzPts val="1400"/>
              <a:buNone/>
              <a:defRPr sz="1400"/>
            </a:lvl3pPr>
            <a:lvl4pPr lvl="3" rtl="0" algn="ctr">
              <a:lnSpc>
                <a:spcPct val="90000"/>
              </a:lnSpc>
              <a:spcBef>
                <a:spcPts val="400"/>
              </a:spcBef>
              <a:spcAft>
                <a:spcPts val="0"/>
              </a:spcAft>
              <a:buClr>
                <a:srgbClr val="002B42"/>
              </a:buClr>
              <a:buSzPts val="1200"/>
              <a:buNone/>
              <a:defRPr sz="1200"/>
            </a:lvl4pPr>
            <a:lvl5pPr lvl="4" rtl="0" algn="ctr">
              <a:lnSpc>
                <a:spcPct val="90000"/>
              </a:lnSpc>
              <a:spcBef>
                <a:spcPts val="400"/>
              </a:spcBef>
              <a:spcAft>
                <a:spcPts val="0"/>
              </a:spcAft>
              <a:buClr>
                <a:srgbClr val="002B42"/>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57" name="Google Shape;57;p14"/>
          <p:cNvPicPr preferRelativeResize="0"/>
          <p:nvPr/>
        </p:nvPicPr>
        <p:blipFill rotWithShape="1">
          <a:blip r:embed="rId3">
            <a:alphaModFix/>
          </a:blip>
          <a:srcRect b="0" l="0" r="0" t="0"/>
          <a:stretch/>
        </p:blipFill>
        <p:spPr>
          <a:xfrm>
            <a:off x="1143000" y="4241007"/>
            <a:ext cx="1999455" cy="54530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8" name="Shape 58"/>
        <p:cNvGrpSpPr/>
        <p:nvPr/>
      </p:nvGrpSpPr>
      <p:grpSpPr>
        <a:xfrm>
          <a:off x="0" y="0"/>
          <a:ext cx="0" cy="0"/>
          <a:chOff x="0" y="0"/>
          <a:chExt cx="0" cy="0"/>
        </a:xfrm>
      </p:grpSpPr>
      <p:sp>
        <p:nvSpPr>
          <p:cNvPr id="59" name="Google Shape;59;p15"/>
          <p:cNvSpPr txBox="1"/>
          <p:nvPr>
            <p:ph type="title"/>
          </p:nvPr>
        </p:nvSpPr>
        <p:spPr>
          <a:xfrm>
            <a:off x="628650" y="531341"/>
            <a:ext cx="7886700" cy="7368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normAutofit/>
          </a:bodyPr>
          <a:lstStyle>
            <a:lvl1pPr lvl="0" rtl="0" algn="l">
              <a:lnSpc>
                <a:spcPct val="90000"/>
              </a:lnSpc>
              <a:spcBef>
                <a:spcPts val="0"/>
              </a:spcBef>
              <a:spcAft>
                <a:spcPts val="0"/>
              </a:spcAft>
              <a:buClr>
                <a:srgbClr val="1155CC"/>
              </a:buClr>
              <a:buSzPts val="3300"/>
              <a:buFont typeface="Helvetica Neue"/>
              <a:buNone/>
              <a:defRPr>
                <a:solidFill>
                  <a:srgbClr val="1155CC"/>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0" name="Google Shape;60;p15"/>
          <p:cNvSpPr txBox="1"/>
          <p:nvPr>
            <p:ph idx="1" type="body"/>
          </p:nvPr>
        </p:nvSpPr>
        <p:spPr>
          <a:xfrm>
            <a:off x="628650" y="1369219"/>
            <a:ext cx="3886200" cy="3263400"/>
          </a:xfrm>
          <a:prstGeom prst="rect">
            <a:avLst/>
          </a:prstGeom>
          <a:noFill/>
          <a:ln>
            <a:noFill/>
          </a:ln>
        </p:spPr>
        <p:txBody>
          <a:bodyPr anchorCtr="0" anchor="t" bIns="0" lIns="0" spcFirstLastPara="1" rIns="0" wrap="square" tIns="0">
            <a:norm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1" name="Google Shape;61;p15"/>
          <p:cNvSpPr txBox="1"/>
          <p:nvPr>
            <p:ph idx="2" type="body"/>
          </p:nvPr>
        </p:nvSpPr>
        <p:spPr>
          <a:xfrm>
            <a:off x="4629150" y="1369219"/>
            <a:ext cx="3886200" cy="3263400"/>
          </a:xfrm>
          <a:prstGeom prst="rect">
            <a:avLst/>
          </a:prstGeom>
          <a:noFill/>
          <a:ln>
            <a:noFill/>
          </a:ln>
        </p:spPr>
        <p:txBody>
          <a:bodyPr anchorCtr="0" anchor="t" bIns="0" lIns="0" spcFirstLastPara="1" rIns="0" wrap="square" tIns="0">
            <a:norm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2" name="Shape 62"/>
        <p:cNvGrpSpPr/>
        <p:nvPr/>
      </p:nvGrpSpPr>
      <p:grpSpPr>
        <a:xfrm>
          <a:off x="0" y="0"/>
          <a:ext cx="0" cy="0"/>
          <a:chOff x="0" y="0"/>
          <a:chExt cx="0" cy="0"/>
        </a:xfrm>
      </p:grpSpPr>
      <p:sp>
        <p:nvSpPr>
          <p:cNvPr id="63" name="Google Shape;63;p16"/>
          <p:cNvSpPr txBox="1"/>
          <p:nvPr>
            <p:ph type="title"/>
          </p:nvPr>
        </p:nvSpPr>
        <p:spPr>
          <a:xfrm>
            <a:off x="628650" y="531341"/>
            <a:ext cx="7886700" cy="7368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1155CC"/>
              </a:buClr>
              <a:buSzPts val="3300"/>
              <a:buFont typeface="Helvetica Neue"/>
              <a:buNone/>
              <a:defRPr>
                <a:solidFill>
                  <a:srgbClr val="1155CC"/>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4" name="Google Shape;64;p16"/>
          <p:cNvSpPr txBox="1"/>
          <p:nvPr>
            <p:ph idx="1" type="body"/>
          </p:nvPr>
        </p:nvSpPr>
        <p:spPr>
          <a:xfrm>
            <a:off x="628650" y="1369219"/>
            <a:ext cx="7886700" cy="3263400"/>
          </a:xfrm>
          <a:prstGeom prst="rect">
            <a:avLst/>
          </a:prstGeom>
          <a:noFill/>
          <a:ln>
            <a:noFill/>
          </a:ln>
        </p:spPr>
        <p:txBody>
          <a:bodyPr anchorCtr="0" anchor="t" bIns="0" lIns="0" spcFirstLastPara="1" rIns="0" wrap="square" tIns="0">
            <a:norm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Logo">
  <p:cSld name="Title Slide Logo">
    <p:spTree>
      <p:nvGrpSpPr>
        <p:cNvPr id="65" name="Shape 65"/>
        <p:cNvGrpSpPr/>
        <p:nvPr/>
      </p:nvGrpSpPr>
      <p:grpSpPr>
        <a:xfrm>
          <a:off x="0" y="0"/>
          <a:ext cx="0" cy="0"/>
          <a:chOff x="0" y="0"/>
          <a:chExt cx="0" cy="0"/>
        </a:xfrm>
      </p:grpSpPr>
      <p:pic>
        <p:nvPicPr>
          <p:cNvPr id="66" name="Google Shape;66;p17"/>
          <p:cNvPicPr preferRelativeResize="0"/>
          <p:nvPr/>
        </p:nvPicPr>
        <p:blipFill rotWithShape="1">
          <a:blip r:embed="rId2">
            <a:alphaModFix/>
          </a:blip>
          <a:srcRect b="0" l="0" r="0" t="0"/>
          <a:stretch/>
        </p:blipFill>
        <p:spPr>
          <a:xfrm>
            <a:off x="0" y="0"/>
            <a:ext cx="9189724" cy="5173813"/>
          </a:xfrm>
          <a:prstGeom prst="rect">
            <a:avLst/>
          </a:prstGeom>
          <a:noFill/>
          <a:ln>
            <a:noFill/>
          </a:ln>
        </p:spPr>
      </p:pic>
      <p:pic>
        <p:nvPicPr>
          <p:cNvPr id="67" name="Google Shape;67;p17"/>
          <p:cNvPicPr preferRelativeResize="0"/>
          <p:nvPr/>
        </p:nvPicPr>
        <p:blipFill rotWithShape="1">
          <a:blip r:embed="rId3">
            <a:alphaModFix/>
          </a:blip>
          <a:srcRect b="0" l="0" r="0" t="0"/>
          <a:stretch/>
        </p:blipFill>
        <p:spPr>
          <a:xfrm>
            <a:off x="2125795" y="1791171"/>
            <a:ext cx="4892409" cy="133429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18"/>
          <p:cNvSpPr txBox="1"/>
          <p:nvPr>
            <p:ph type="title"/>
          </p:nvPr>
        </p:nvSpPr>
        <p:spPr>
          <a:xfrm>
            <a:off x="623888" y="1282304"/>
            <a:ext cx="7886700" cy="2139600"/>
          </a:xfrm>
          <a:prstGeom prst="rect">
            <a:avLst/>
          </a:prstGeom>
          <a:noFill/>
          <a:ln>
            <a:noFill/>
          </a:ln>
        </p:spPr>
        <p:txBody>
          <a:bodyPr anchorCtr="0" anchor="b" bIns="0" lIns="0" spcFirstLastPara="1" rIns="0" wrap="square" tIns="0">
            <a:normAutofit/>
          </a:bodyPr>
          <a:lstStyle>
            <a:lvl1pPr lvl="0" rtl="0" algn="l">
              <a:lnSpc>
                <a:spcPct val="90000"/>
              </a:lnSpc>
              <a:spcBef>
                <a:spcPts val="0"/>
              </a:spcBef>
              <a:spcAft>
                <a:spcPts val="0"/>
              </a:spcAft>
              <a:buClr>
                <a:srgbClr val="002A40"/>
              </a:buClr>
              <a:buSzPts val="4500"/>
              <a:buFont typeface="Helvetica Neue"/>
              <a:buNone/>
              <a:defRPr sz="4500">
                <a:solidFill>
                  <a:srgbClr val="002A40"/>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0" name="Google Shape;70;p18"/>
          <p:cNvSpPr txBox="1"/>
          <p:nvPr>
            <p:ph idx="1" type="body"/>
          </p:nvPr>
        </p:nvSpPr>
        <p:spPr>
          <a:xfrm>
            <a:off x="623888" y="3442097"/>
            <a:ext cx="7886700" cy="1125300"/>
          </a:xfrm>
          <a:prstGeom prst="rect">
            <a:avLst/>
          </a:prstGeom>
          <a:noFill/>
          <a:ln>
            <a:noFill/>
          </a:ln>
        </p:spPr>
        <p:txBody>
          <a:bodyPr anchorCtr="0" anchor="t" bIns="0" lIns="0" spcFirstLastPara="1" rIns="0" wrap="square" tIns="0">
            <a:normAutofit/>
          </a:bodyPr>
          <a:lstStyle>
            <a:lvl1pPr indent="-228600" lvl="0" marL="457200" rtl="0" algn="l">
              <a:lnSpc>
                <a:spcPct val="90000"/>
              </a:lnSpc>
              <a:spcBef>
                <a:spcPts val="800"/>
              </a:spcBef>
              <a:spcAft>
                <a:spcPts val="0"/>
              </a:spcAft>
              <a:buClr>
                <a:srgbClr val="002A40"/>
              </a:buClr>
              <a:buSzPts val="2100"/>
              <a:buNone/>
              <a:defRPr sz="2100">
                <a:solidFill>
                  <a:srgbClr val="002A40"/>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1" name="Shape 71"/>
        <p:cNvGrpSpPr/>
        <p:nvPr/>
      </p:nvGrpSpPr>
      <p:grpSpPr>
        <a:xfrm>
          <a:off x="0" y="0"/>
          <a:ext cx="0" cy="0"/>
          <a:chOff x="0" y="0"/>
          <a:chExt cx="0" cy="0"/>
        </a:xfrm>
      </p:grpSpPr>
      <p:sp>
        <p:nvSpPr>
          <p:cNvPr id="72" name="Google Shape;72;p19"/>
          <p:cNvSpPr txBox="1"/>
          <p:nvPr>
            <p:ph type="title"/>
          </p:nvPr>
        </p:nvSpPr>
        <p:spPr>
          <a:xfrm>
            <a:off x="629841" y="273844"/>
            <a:ext cx="7886700" cy="9942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D8EA"/>
              </a:buClr>
              <a:buSzPts val="3300"/>
              <a:buFont typeface="Helvetica Neue"/>
              <a:buNone/>
              <a:defRPr>
                <a:solidFill>
                  <a:srgbClr val="00D8EA"/>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3" name="Google Shape;73;p19"/>
          <p:cNvSpPr txBox="1"/>
          <p:nvPr>
            <p:ph idx="1" type="body"/>
          </p:nvPr>
        </p:nvSpPr>
        <p:spPr>
          <a:xfrm>
            <a:off x="629841" y="1260872"/>
            <a:ext cx="3868500" cy="618000"/>
          </a:xfrm>
          <a:prstGeom prst="rect">
            <a:avLst/>
          </a:prstGeom>
          <a:noFill/>
          <a:ln>
            <a:noFill/>
          </a:ln>
        </p:spPr>
        <p:txBody>
          <a:bodyPr anchorCtr="0" anchor="ctr" bIns="0" lIns="0" spcFirstLastPara="1" rIns="0" wrap="square" tIns="0">
            <a:normAutofit/>
          </a:bodyPr>
          <a:lstStyle>
            <a:lvl1pPr indent="-228600" lvl="0" marL="457200" rtl="0" algn="l">
              <a:lnSpc>
                <a:spcPct val="90000"/>
              </a:lnSpc>
              <a:spcBef>
                <a:spcPts val="800"/>
              </a:spcBef>
              <a:spcAft>
                <a:spcPts val="0"/>
              </a:spcAft>
              <a:buClr>
                <a:srgbClr val="002B42"/>
              </a:buClr>
              <a:buSzPts val="2100"/>
              <a:buNone/>
              <a:defRPr b="1" sz="2100"/>
            </a:lvl1pPr>
            <a:lvl2pPr indent="-228600" lvl="1" marL="914400" rtl="0" algn="l">
              <a:lnSpc>
                <a:spcPct val="90000"/>
              </a:lnSpc>
              <a:spcBef>
                <a:spcPts val="400"/>
              </a:spcBef>
              <a:spcAft>
                <a:spcPts val="0"/>
              </a:spcAft>
              <a:buClr>
                <a:srgbClr val="002B42"/>
              </a:buClr>
              <a:buSzPts val="1500"/>
              <a:buNone/>
              <a:defRPr b="1" sz="1500"/>
            </a:lvl2pPr>
            <a:lvl3pPr indent="-228600" lvl="2" marL="1371600" rtl="0" algn="l">
              <a:lnSpc>
                <a:spcPct val="90000"/>
              </a:lnSpc>
              <a:spcBef>
                <a:spcPts val="400"/>
              </a:spcBef>
              <a:spcAft>
                <a:spcPts val="0"/>
              </a:spcAft>
              <a:buClr>
                <a:srgbClr val="002B42"/>
              </a:buClr>
              <a:buSzPts val="1400"/>
              <a:buNone/>
              <a:defRPr b="1" sz="1400"/>
            </a:lvl3pPr>
            <a:lvl4pPr indent="-228600" lvl="3" marL="1828800" rtl="0" algn="l">
              <a:lnSpc>
                <a:spcPct val="90000"/>
              </a:lnSpc>
              <a:spcBef>
                <a:spcPts val="400"/>
              </a:spcBef>
              <a:spcAft>
                <a:spcPts val="0"/>
              </a:spcAft>
              <a:buClr>
                <a:srgbClr val="002B42"/>
              </a:buClr>
              <a:buSzPts val="1200"/>
              <a:buNone/>
              <a:defRPr b="1" sz="1200"/>
            </a:lvl4pPr>
            <a:lvl5pPr indent="-228600" lvl="4" marL="2286000" rtl="0" algn="l">
              <a:lnSpc>
                <a:spcPct val="90000"/>
              </a:lnSpc>
              <a:spcBef>
                <a:spcPts val="400"/>
              </a:spcBef>
              <a:spcAft>
                <a:spcPts val="0"/>
              </a:spcAft>
              <a:buClr>
                <a:srgbClr val="002B42"/>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74" name="Google Shape;74;p19"/>
          <p:cNvSpPr txBox="1"/>
          <p:nvPr>
            <p:ph idx="2" type="body"/>
          </p:nvPr>
        </p:nvSpPr>
        <p:spPr>
          <a:xfrm>
            <a:off x="629841" y="1878806"/>
            <a:ext cx="3868500" cy="2763600"/>
          </a:xfrm>
          <a:prstGeom prst="rect">
            <a:avLst/>
          </a:prstGeom>
          <a:noFill/>
          <a:ln>
            <a:noFill/>
          </a:ln>
        </p:spPr>
        <p:txBody>
          <a:bodyPr anchorCtr="0" anchor="t" bIns="0" lIns="0" spcFirstLastPara="1" rIns="0" wrap="square" tIns="0">
            <a:norm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5" name="Google Shape;75;p19"/>
          <p:cNvSpPr txBox="1"/>
          <p:nvPr>
            <p:ph idx="3" type="body"/>
          </p:nvPr>
        </p:nvSpPr>
        <p:spPr>
          <a:xfrm>
            <a:off x="4629150" y="1260872"/>
            <a:ext cx="3887400" cy="618000"/>
          </a:xfrm>
          <a:prstGeom prst="rect">
            <a:avLst/>
          </a:prstGeom>
          <a:noFill/>
          <a:ln>
            <a:noFill/>
          </a:ln>
        </p:spPr>
        <p:txBody>
          <a:bodyPr anchorCtr="0" anchor="ctr" bIns="0" lIns="0" spcFirstLastPara="1" rIns="0" wrap="square" tIns="0">
            <a:normAutofit/>
          </a:bodyPr>
          <a:lstStyle>
            <a:lvl1pPr indent="-228600" lvl="0" marL="457200" rtl="0" algn="l">
              <a:lnSpc>
                <a:spcPct val="90000"/>
              </a:lnSpc>
              <a:spcBef>
                <a:spcPts val="800"/>
              </a:spcBef>
              <a:spcAft>
                <a:spcPts val="0"/>
              </a:spcAft>
              <a:buClr>
                <a:srgbClr val="002B42"/>
              </a:buClr>
              <a:buSzPts val="2100"/>
              <a:buNone/>
              <a:defRPr b="1" sz="2100"/>
            </a:lvl1pPr>
            <a:lvl2pPr indent="-228600" lvl="1" marL="914400" rtl="0" algn="l">
              <a:lnSpc>
                <a:spcPct val="90000"/>
              </a:lnSpc>
              <a:spcBef>
                <a:spcPts val="400"/>
              </a:spcBef>
              <a:spcAft>
                <a:spcPts val="0"/>
              </a:spcAft>
              <a:buClr>
                <a:srgbClr val="002B42"/>
              </a:buClr>
              <a:buSzPts val="1500"/>
              <a:buNone/>
              <a:defRPr b="1" sz="1500"/>
            </a:lvl2pPr>
            <a:lvl3pPr indent="-228600" lvl="2" marL="1371600" rtl="0" algn="l">
              <a:lnSpc>
                <a:spcPct val="90000"/>
              </a:lnSpc>
              <a:spcBef>
                <a:spcPts val="400"/>
              </a:spcBef>
              <a:spcAft>
                <a:spcPts val="0"/>
              </a:spcAft>
              <a:buClr>
                <a:srgbClr val="002B42"/>
              </a:buClr>
              <a:buSzPts val="1400"/>
              <a:buNone/>
              <a:defRPr b="1" sz="1400"/>
            </a:lvl3pPr>
            <a:lvl4pPr indent="-228600" lvl="3" marL="1828800" rtl="0" algn="l">
              <a:lnSpc>
                <a:spcPct val="90000"/>
              </a:lnSpc>
              <a:spcBef>
                <a:spcPts val="400"/>
              </a:spcBef>
              <a:spcAft>
                <a:spcPts val="0"/>
              </a:spcAft>
              <a:buClr>
                <a:srgbClr val="002B42"/>
              </a:buClr>
              <a:buSzPts val="1200"/>
              <a:buNone/>
              <a:defRPr b="1" sz="1200"/>
            </a:lvl4pPr>
            <a:lvl5pPr indent="-228600" lvl="4" marL="2286000" rtl="0" algn="l">
              <a:lnSpc>
                <a:spcPct val="90000"/>
              </a:lnSpc>
              <a:spcBef>
                <a:spcPts val="400"/>
              </a:spcBef>
              <a:spcAft>
                <a:spcPts val="0"/>
              </a:spcAft>
              <a:buClr>
                <a:srgbClr val="002B42"/>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76" name="Google Shape;76;p19"/>
          <p:cNvSpPr txBox="1"/>
          <p:nvPr>
            <p:ph idx="4" type="body"/>
          </p:nvPr>
        </p:nvSpPr>
        <p:spPr>
          <a:xfrm>
            <a:off x="4629150" y="1878806"/>
            <a:ext cx="3887400" cy="2763600"/>
          </a:xfrm>
          <a:prstGeom prst="rect">
            <a:avLst/>
          </a:prstGeom>
          <a:noFill/>
          <a:ln>
            <a:noFill/>
          </a:ln>
        </p:spPr>
        <p:txBody>
          <a:bodyPr anchorCtr="0" anchor="t" bIns="0" lIns="0" spcFirstLastPara="1" rIns="0" wrap="square" tIns="0">
            <a:norm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 name="Shape 77"/>
        <p:cNvGrpSpPr/>
        <p:nvPr/>
      </p:nvGrpSpPr>
      <p:grpSpPr>
        <a:xfrm>
          <a:off x="0" y="0"/>
          <a:ext cx="0" cy="0"/>
          <a:chOff x="0" y="0"/>
          <a:chExt cx="0" cy="0"/>
        </a:xfrm>
      </p:grpSpPr>
      <p:sp>
        <p:nvSpPr>
          <p:cNvPr id="78" name="Google Shape;78;p20"/>
          <p:cNvSpPr txBox="1"/>
          <p:nvPr>
            <p:ph type="title"/>
          </p:nvPr>
        </p:nvSpPr>
        <p:spPr>
          <a:xfrm>
            <a:off x="628650" y="531341"/>
            <a:ext cx="7886700" cy="7368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D8EA"/>
              </a:buClr>
              <a:buSzPts val="3300"/>
              <a:buFont typeface="Helvetica Neue"/>
              <a:buNone/>
              <a:defRPr>
                <a:solidFill>
                  <a:srgbClr val="00D8EA"/>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 name="Shape 80"/>
        <p:cNvGrpSpPr/>
        <p:nvPr/>
      </p:nvGrpSpPr>
      <p:grpSpPr>
        <a:xfrm>
          <a:off x="0" y="0"/>
          <a:ext cx="0" cy="0"/>
          <a:chOff x="0" y="0"/>
          <a:chExt cx="0" cy="0"/>
        </a:xfrm>
      </p:grpSpPr>
      <p:sp>
        <p:nvSpPr>
          <p:cNvPr id="81" name="Google Shape;81;p22"/>
          <p:cNvSpPr txBox="1"/>
          <p:nvPr>
            <p:ph type="title"/>
          </p:nvPr>
        </p:nvSpPr>
        <p:spPr>
          <a:xfrm>
            <a:off x="629841" y="342900"/>
            <a:ext cx="2949000" cy="1200300"/>
          </a:xfrm>
          <a:prstGeom prst="rect">
            <a:avLst/>
          </a:prstGeom>
          <a:noFill/>
          <a:ln>
            <a:noFill/>
          </a:ln>
        </p:spPr>
        <p:txBody>
          <a:bodyPr anchorCtr="0" anchor="b" bIns="0" lIns="0" spcFirstLastPara="1" rIns="0" wrap="square" tIns="0">
            <a:normAutofit/>
          </a:bodyPr>
          <a:lstStyle>
            <a:lvl1pPr lvl="0" rtl="0" algn="l">
              <a:lnSpc>
                <a:spcPct val="90000"/>
              </a:lnSpc>
              <a:spcBef>
                <a:spcPts val="0"/>
              </a:spcBef>
              <a:spcAft>
                <a:spcPts val="0"/>
              </a:spcAft>
              <a:buClr>
                <a:srgbClr val="00D8EA"/>
              </a:buClr>
              <a:buSzPts val="2400"/>
              <a:buFont typeface="Helvetica Neue"/>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2" name="Google Shape;82;p22"/>
          <p:cNvSpPr txBox="1"/>
          <p:nvPr>
            <p:ph idx="1" type="body"/>
          </p:nvPr>
        </p:nvSpPr>
        <p:spPr>
          <a:xfrm>
            <a:off x="3887391" y="740569"/>
            <a:ext cx="4629300" cy="3655200"/>
          </a:xfrm>
          <a:prstGeom prst="rect">
            <a:avLst/>
          </a:prstGeom>
          <a:noFill/>
          <a:ln>
            <a:noFill/>
          </a:ln>
        </p:spPr>
        <p:txBody>
          <a:bodyPr anchorCtr="0" anchor="t" bIns="0" lIns="0" spcFirstLastPara="1" rIns="0" wrap="square" tIns="0">
            <a:normAutofit/>
          </a:bodyPr>
          <a:lstStyle>
            <a:lvl1pPr indent="-381000" lvl="0" marL="457200" rtl="0" algn="l">
              <a:lnSpc>
                <a:spcPct val="90000"/>
              </a:lnSpc>
              <a:spcBef>
                <a:spcPts val="800"/>
              </a:spcBef>
              <a:spcAft>
                <a:spcPts val="0"/>
              </a:spcAft>
              <a:buClr>
                <a:srgbClr val="002B42"/>
              </a:buClr>
              <a:buSzPts val="2400"/>
              <a:buChar char="•"/>
              <a:defRPr sz="2400"/>
            </a:lvl1pPr>
            <a:lvl2pPr indent="-361950" lvl="1" marL="914400" rtl="0" algn="l">
              <a:lnSpc>
                <a:spcPct val="90000"/>
              </a:lnSpc>
              <a:spcBef>
                <a:spcPts val="400"/>
              </a:spcBef>
              <a:spcAft>
                <a:spcPts val="0"/>
              </a:spcAft>
              <a:buClr>
                <a:srgbClr val="002B42"/>
              </a:buClr>
              <a:buSzPts val="2100"/>
              <a:buChar char="•"/>
              <a:defRPr sz="2100"/>
            </a:lvl2pPr>
            <a:lvl3pPr indent="-342900" lvl="2" marL="1371600" rtl="0" algn="l">
              <a:lnSpc>
                <a:spcPct val="90000"/>
              </a:lnSpc>
              <a:spcBef>
                <a:spcPts val="400"/>
              </a:spcBef>
              <a:spcAft>
                <a:spcPts val="0"/>
              </a:spcAft>
              <a:buClr>
                <a:srgbClr val="002B42"/>
              </a:buClr>
              <a:buSzPts val="1800"/>
              <a:buChar char="•"/>
              <a:defRPr sz="1800"/>
            </a:lvl3pPr>
            <a:lvl4pPr indent="-323850" lvl="3" marL="1828800" rtl="0" algn="l">
              <a:lnSpc>
                <a:spcPct val="90000"/>
              </a:lnSpc>
              <a:spcBef>
                <a:spcPts val="400"/>
              </a:spcBef>
              <a:spcAft>
                <a:spcPts val="0"/>
              </a:spcAft>
              <a:buClr>
                <a:srgbClr val="002B42"/>
              </a:buClr>
              <a:buSzPts val="1500"/>
              <a:buChar char="•"/>
              <a:defRPr sz="1500"/>
            </a:lvl4pPr>
            <a:lvl5pPr indent="-323850" lvl="4" marL="2286000" rtl="0" algn="l">
              <a:lnSpc>
                <a:spcPct val="90000"/>
              </a:lnSpc>
              <a:spcBef>
                <a:spcPts val="400"/>
              </a:spcBef>
              <a:spcAft>
                <a:spcPts val="0"/>
              </a:spcAft>
              <a:buClr>
                <a:srgbClr val="002B42"/>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83" name="Google Shape;83;p22"/>
          <p:cNvSpPr txBox="1"/>
          <p:nvPr>
            <p:ph idx="2" type="body"/>
          </p:nvPr>
        </p:nvSpPr>
        <p:spPr>
          <a:xfrm>
            <a:off x="629841" y="1543050"/>
            <a:ext cx="2949000" cy="2858700"/>
          </a:xfrm>
          <a:prstGeom prst="rect">
            <a:avLst/>
          </a:prstGeom>
          <a:noFill/>
          <a:ln>
            <a:noFill/>
          </a:ln>
        </p:spPr>
        <p:txBody>
          <a:bodyPr anchorCtr="0" anchor="t" bIns="0" lIns="0" spcFirstLastPara="1" rIns="0" wrap="square" tIns="0">
            <a:normAutofit/>
          </a:bodyPr>
          <a:lstStyle>
            <a:lvl1pPr indent="-228600" lvl="0" marL="457200" rtl="0" algn="l">
              <a:lnSpc>
                <a:spcPct val="90000"/>
              </a:lnSpc>
              <a:spcBef>
                <a:spcPts val="800"/>
              </a:spcBef>
              <a:spcAft>
                <a:spcPts val="0"/>
              </a:spcAft>
              <a:buClr>
                <a:srgbClr val="002B42"/>
              </a:buClr>
              <a:buSzPts val="1200"/>
              <a:buNone/>
              <a:defRPr sz="1200"/>
            </a:lvl1pPr>
            <a:lvl2pPr indent="-228600" lvl="1" marL="914400" rtl="0" algn="l">
              <a:lnSpc>
                <a:spcPct val="90000"/>
              </a:lnSpc>
              <a:spcBef>
                <a:spcPts val="400"/>
              </a:spcBef>
              <a:spcAft>
                <a:spcPts val="0"/>
              </a:spcAft>
              <a:buClr>
                <a:srgbClr val="002B42"/>
              </a:buClr>
              <a:buSzPts val="1100"/>
              <a:buNone/>
              <a:defRPr sz="1100"/>
            </a:lvl2pPr>
            <a:lvl3pPr indent="-228600" lvl="2" marL="1371600" rtl="0" algn="l">
              <a:lnSpc>
                <a:spcPct val="90000"/>
              </a:lnSpc>
              <a:spcBef>
                <a:spcPts val="400"/>
              </a:spcBef>
              <a:spcAft>
                <a:spcPts val="0"/>
              </a:spcAft>
              <a:buClr>
                <a:srgbClr val="002B42"/>
              </a:buClr>
              <a:buSzPts val="900"/>
              <a:buNone/>
              <a:defRPr sz="900"/>
            </a:lvl3pPr>
            <a:lvl4pPr indent="-228600" lvl="3" marL="1828800" rtl="0" algn="l">
              <a:lnSpc>
                <a:spcPct val="90000"/>
              </a:lnSpc>
              <a:spcBef>
                <a:spcPts val="400"/>
              </a:spcBef>
              <a:spcAft>
                <a:spcPts val="0"/>
              </a:spcAft>
              <a:buClr>
                <a:srgbClr val="002B42"/>
              </a:buClr>
              <a:buSzPts val="800"/>
              <a:buNone/>
              <a:defRPr sz="800"/>
            </a:lvl4pPr>
            <a:lvl5pPr indent="-228600" lvl="4" marL="2286000" rtl="0" algn="l">
              <a:lnSpc>
                <a:spcPct val="90000"/>
              </a:lnSpc>
              <a:spcBef>
                <a:spcPts val="400"/>
              </a:spcBef>
              <a:spcAft>
                <a:spcPts val="0"/>
              </a:spcAft>
              <a:buClr>
                <a:srgbClr val="002B42"/>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4" name="Shape 84"/>
        <p:cNvGrpSpPr/>
        <p:nvPr/>
      </p:nvGrpSpPr>
      <p:grpSpPr>
        <a:xfrm>
          <a:off x="0" y="0"/>
          <a:ext cx="0" cy="0"/>
          <a:chOff x="0" y="0"/>
          <a:chExt cx="0" cy="0"/>
        </a:xfrm>
      </p:grpSpPr>
      <p:sp>
        <p:nvSpPr>
          <p:cNvPr id="85" name="Google Shape;85;p23"/>
          <p:cNvSpPr txBox="1"/>
          <p:nvPr>
            <p:ph type="title"/>
          </p:nvPr>
        </p:nvSpPr>
        <p:spPr>
          <a:xfrm>
            <a:off x="629841" y="342900"/>
            <a:ext cx="2949000" cy="1200300"/>
          </a:xfrm>
          <a:prstGeom prst="rect">
            <a:avLst/>
          </a:prstGeom>
          <a:noFill/>
          <a:ln>
            <a:noFill/>
          </a:ln>
        </p:spPr>
        <p:txBody>
          <a:bodyPr anchorCtr="0" anchor="b" bIns="0" lIns="0" spcFirstLastPara="1" rIns="0" wrap="square" tIns="0">
            <a:normAutofit/>
          </a:bodyPr>
          <a:lstStyle>
            <a:lvl1pPr lvl="0" rtl="0" algn="l">
              <a:lnSpc>
                <a:spcPct val="90000"/>
              </a:lnSpc>
              <a:spcBef>
                <a:spcPts val="0"/>
              </a:spcBef>
              <a:spcAft>
                <a:spcPts val="0"/>
              </a:spcAft>
              <a:buClr>
                <a:srgbClr val="00D8EA"/>
              </a:buClr>
              <a:buSzPts val="2400"/>
              <a:buFont typeface="Helvetica Neue"/>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6" name="Google Shape;86;p23"/>
          <p:cNvSpPr/>
          <p:nvPr>
            <p:ph idx="2" type="pic"/>
          </p:nvPr>
        </p:nvSpPr>
        <p:spPr>
          <a:xfrm>
            <a:off x="3887391" y="740569"/>
            <a:ext cx="4629300" cy="3655200"/>
          </a:xfrm>
          <a:prstGeom prst="rect">
            <a:avLst/>
          </a:prstGeom>
          <a:noFill/>
          <a:ln>
            <a:noFill/>
          </a:ln>
        </p:spPr>
      </p:sp>
      <p:sp>
        <p:nvSpPr>
          <p:cNvPr id="87" name="Google Shape;87;p23"/>
          <p:cNvSpPr txBox="1"/>
          <p:nvPr>
            <p:ph idx="1" type="body"/>
          </p:nvPr>
        </p:nvSpPr>
        <p:spPr>
          <a:xfrm>
            <a:off x="629841" y="1543050"/>
            <a:ext cx="2949000" cy="2858700"/>
          </a:xfrm>
          <a:prstGeom prst="rect">
            <a:avLst/>
          </a:prstGeom>
          <a:noFill/>
          <a:ln>
            <a:noFill/>
          </a:ln>
        </p:spPr>
        <p:txBody>
          <a:bodyPr anchorCtr="0" anchor="t" bIns="0" lIns="0" spcFirstLastPara="1" rIns="0" wrap="square" tIns="0">
            <a:normAutofit/>
          </a:bodyPr>
          <a:lstStyle>
            <a:lvl1pPr indent="-228600" lvl="0" marL="457200" rtl="0" algn="l">
              <a:lnSpc>
                <a:spcPct val="90000"/>
              </a:lnSpc>
              <a:spcBef>
                <a:spcPts val="800"/>
              </a:spcBef>
              <a:spcAft>
                <a:spcPts val="0"/>
              </a:spcAft>
              <a:buClr>
                <a:srgbClr val="002B42"/>
              </a:buClr>
              <a:buSzPts val="1200"/>
              <a:buNone/>
              <a:defRPr sz="1200"/>
            </a:lvl1pPr>
            <a:lvl2pPr indent="-228600" lvl="1" marL="914400" rtl="0" algn="l">
              <a:lnSpc>
                <a:spcPct val="90000"/>
              </a:lnSpc>
              <a:spcBef>
                <a:spcPts val="400"/>
              </a:spcBef>
              <a:spcAft>
                <a:spcPts val="0"/>
              </a:spcAft>
              <a:buClr>
                <a:srgbClr val="002B42"/>
              </a:buClr>
              <a:buSzPts val="1100"/>
              <a:buNone/>
              <a:defRPr sz="1100"/>
            </a:lvl2pPr>
            <a:lvl3pPr indent="-228600" lvl="2" marL="1371600" rtl="0" algn="l">
              <a:lnSpc>
                <a:spcPct val="90000"/>
              </a:lnSpc>
              <a:spcBef>
                <a:spcPts val="400"/>
              </a:spcBef>
              <a:spcAft>
                <a:spcPts val="0"/>
              </a:spcAft>
              <a:buClr>
                <a:srgbClr val="002B42"/>
              </a:buClr>
              <a:buSzPts val="900"/>
              <a:buNone/>
              <a:defRPr sz="900"/>
            </a:lvl3pPr>
            <a:lvl4pPr indent="-228600" lvl="3" marL="1828800" rtl="0" algn="l">
              <a:lnSpc>
                <a:spcPct val="90000"/>
              </a:lnSpc>
              <a:spcBef>
                <a:spcPts val="400"/>
              </a:spcBef>
              <a:spcAft>
                <a:spcPts val="0"/>
              </a:spcAft>
              <a:buClr>
                <a:srgbClr val="002B42"/>
              </a:buClr>
              <a:buSzPts val="800"/>
              <a:buNone/>
              <a:defRPr sz="800"/>
            </a:lvl4pPr>
            <a:lvl5pPr indent="-228600" lvl="4" marL="2286000" rtl="0" algn="l">
              <a:lnSpc>
                <a:spcPct val="90000"/>
              </a:lnSpc>
              <a:spcBef>
                <a:spcPts val="400"/>
              </a:spcBef>
              <a:spcAft>
                <a:spcPts val="0"/>
              </a:spcAft>
              <a:buClr>
                <a:srgbClr val="002B42"/>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8" name="Shape 88"/>
        <p:cNvGrpSpPr/>
        <p:nvPr/>
      </p:nvGrpSpPr>
      <p:grpSpPr>
        <a:xfrm>
          <a:off x="0" y="0"/>
          <a:ext cx="0" cy="0"/>
          <a:chOff x="0" y="0"/>
          <a:chExt cx="0" cy="0"/>
        </a:xfrm>
      </p:grpSpPr>
      <p:sp>
        <p:nvSpPr>
          <p:cNvPr id="89" name="Google Shape;89;p24"/>
          <p:cNvSpPr txBox="1"/>
          <p:nvPr>
            <p:ph type="title"/>
          </p:nvPr>
        </p:nvSpPr>
        <p:spPr>
          <a:xfrm>
            <a:off x="628650" y="531341"/>
            <a:ext cx="7886700" cy="7368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D8EA"/>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0" name="Google Shape;90;p24"/>
          <p:cNvSpPr txBox="1"/>
          <p:nvPr>
            <p:ph idx="1" type="body"/>
          </p:nvPr>
        </p:nvSpPr>
        <p:spPr>
          <a:xfrm rot="5400000">
            <a:off x="2940300" y="-942431"/>
            <a:ext cx="3263400" cy="7886700"/>
          </a:xfrm>
          <a:prstGeom prst="rect">
            <a:avLst/>
          </a:prstGeom>
          <a:noFill/>
          <a:ln>
            <a:noFill/>
          </a:ln>
        </p:spPr>
        <p:txBody>
          <a:bodyPr anchorCtr="0" anchor="t" bIns="0" lIns="0" spcFirstLastPara="1" rIns="0" wrap="square" tIns="0">
            <a:norm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1" name="Shape 91"/>
        <p:cNvGrpSpPr/>
        <p:nvPr/>
      </p:nvGrpSpPr>
      <p:grpSpPr>
        <a:xfrm>
          <a:off x="0" y="0"/>
          <a:ext cx="0" cy="0"/>
          <a:chOff x="0" y="0"/>
          <a:chExt cx="0" cy="0"/>
        </a:xfrm>
      </p:grpSpPr>
      <p:sp>
        <p:nvSpPr>
          <p:cNvPr id="92" name="Google Shape;92;p25"/>
          <p:cNvSpPr txBox="1"/>
          <p:nvPr>
            <p:ph type="title"/>
          </p:nvPr>
        </p:nvSpPr>
        <p:spPr>
          <a:xfrm rot="5400000">
            <a:off x="5350050" y="1467544"/>
            <a:ext cx="4359000" cy="19716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D8EA"/>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3" name="Google Shape;93;p25"/>
          <p:cNvSpPr txBox="1"/>
          <p:nvPr>
            <p:ph idx="1" type="body"/>
          </p:nvPr>
        </p:nvSpPr>
        <p:spPr>
          <a:xfrm rot="5400000">
            <a:off x="1349475" y="-447056"/>
            <a:ext cx="4359000" cy="5800800"/>
          </a:xfrm>
          <a:prstGeom prst="rect">
            <a:avLst/>
          </a:prstGeom>
          <a:noFill/>
          <a:ln>
            <a:noFill/>
          </a:ln>
        </p:spPr>
        <p:txBody>
          <a:bodyPr anchorCtr="0" anchor="t" bIns="0" lIns="0" spcFirstLastPara="1" rIns="0" wrap="square" tIns="0">
            <a:norm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94" name="Shape 94"/>
        <p:cNvGrpSpPr/>
        <p:nvPr/>
      </p:nvGrpSpPr>
      <p:grpSpPr>
        <a:xfrm>
          <a:off x="0" y="0"/>
          <a:ext cx="0" cy="0"/>
          <a:chOff x="0" y="0"/>
          <a:chExt cx="0" cy="0"/>
        </a:xfrm>
      </p:grpSpPr>
      <p:sp>
        <p:nvSpPr>
          <p:cNvPr id="95" name="Google Shape;95;p26"/>
          <p:cNvSpPr txBox="1"/>
          <p:nvPr>
            <p:ph idx="1" type="body"/>
          </p:nvPr>
        </p:nvSpPr>
        <p:spPr>
          <a:xfrm>
            <a:off x="628650" y="1407362"/>
            <a:ext cx="7886700" cy="1314300"/>
          </a:xfrm>
          <a:prstGeom prst="rect">
            <a:avLst/>
          </a:prstGeom>
          <a:noFill/>
          <a:ln>
            <a:noFill/>
          </a:ln>
        </p:spPr>
        <p:txBody>
          <a:bodyPr anchorCtr="0" anchor="t" bIns="0" lIns="137150" spcFirstLastPara="1" rIns="0" wrap="square" tIns="0">
            <a:spAutoFit/>
          </a:bodyPr>
          <a:lstStyle>
            <a:lvl1pPr indent="-336550" lvl="0" marL="457200" rtl="0" algn="l">
              <a:lnSpc>
                <a:spcPct val="90000"/>
              </a:lnSpc>
              <a:spcBef>
                <a:spcPts val="800"/>
              </a:spcBef>
              <a:spcAft>
                <a:spcPts val="0"/>
              </a:spcAft>
              <a:buClr>
                <a:srgbClr val="002B42"/>
              </a:buClr>
              <a:buSzPts val="1700"/>
              <a:buFont typeface="Arial"/>
              <a:buChar char="●"/>
              <a:defRPr b="0" i="0">
                <a:solidFill>
                  <a:srgbClr val="002B42"/>
                </a:solidFill>
                <a:latin typeface="Arial"/>
                <a:ea typeface="Arial"/>
                <a:cs typeface="Arial"/>
                <a:sym typeface="Arial"/>
              </a:defRPr>
            </a:lvl1pPr>
            <a:lvl2pPr indent="-317500" lvl="1" marL="914400" rtl="0" algn="l">
              <a:lnSpc>
                <a:spcPct val="90000"/>
              </a:lnSpc>
              <a:spcBef>
                <a:spcPts val="400"/>
              </a:spcBef>
              <a:spcAft>
                <a:spcPts val="0"/>
              </a:spcAft>
              <a:buClr>
                <a:srgbClr val="002B42"/>
              </a:buClr>
              <a:buSzPts val="1400"/>
              <a:buFont typeface="Arial"/>
              <a:buChar char="●"/>
              <a:defRPr b="0" i="0">
                <a:solidFill>
                  <a:srgbClr val="002B42"/>
                </a:solidFill>
                <a:latin typeface="Arial"/>
                <a:ea typeface="Arial"/>
                <a:cs typeface="Arial"/>
                <a:sym typeface="Arial"/>
              </a:defRPr>
            </a:lvl2pPr>
            <a:lvl3pPr indent="-304800" lvl="2" marL="1371600" rtl="0" algn="l">
              <a:lnSpc>
                <a:spcPct val="90000"/>
              </a:lnSpc>
              <a:spcBef>
                <a:spcPts val="400"/>
              </a:spcBef>
              <a:spcAft>
                <a:spcPts val="0"/>
              </a:spcAft>
              <a:buClr>
                <a:srgbClr val="002B42"/>
              </a:buClr>
              <a:buSzPts val="1200"/>
              <a:buFont typeface="Arial"/>
              <a:buChar char="●"/>
              <a:defRPr b="0" i="0">
                <a:solidFill>
                  <a:srgbClr val="002B42"/>
                </a:solidFill>
                <a:latin typeface="Arial"/>
                <a:ea typeface="Arial"/>
                <a:cs typeface="Arial"/>
                <a:sym typeface="Arial"/>
              </a:defRPr>
            </a:lvl3pPr>
            <a:lvl4pPr indent="-298450" lvl="3" marL="1828800" rtl="0" algn="l">
              <a:lnSpc>
                <a:spcPct val="90000"/>
              </a:lnSpc>
              <a:spcBef>
                <a:spcPts val="400"/>
              </a:spcBef>
              <a:spcAft>
                <a:spcPts val="0"/>
              </a:spcAft>
              <a:buClr>
                <a:srgbClr val="002B42"/>
              </a:buClr>
              <a:buSzPts val="1100"/>
              <a:buFont typeface="Arial"/>
              <a:buChar char="●"/>
              <a:defRPr b="0" i="0">
                <a:solidFill>
                  <a:srgbClr val="002B42"/>
                </a:solidFill>
                <a:latin typeface="Arial"/>
                <a:ea typeface="Arial"/>
                <a:cs typeface="Arial"/>
                <a:sym typeface="Arial"/>
              </a:defRPr>
            </a:lvl4pPr>
            <a:lvl5pPr indent="-298450" lvl="4" marL="2286000" rtl="0" algn="l">
              <a:lnSpc>
                <a:spcPct val="90000"/>
              </a:lnSpc>
              <a:spcBef>
                <a:spcPts val="400"/>
              </a:spcBef>
              <a:spcAft>
                <a:spcPts val="0"/>
              </a:spcAft>
              <a:buClr>
                <a:srgbClr val="002B42"/>
              </a:buClr>
              <a:buSzPts val="1100"/>
              <a:buFont typeface="Arial"/>
              <a:buChar char="●"/>
              <a:defRPr b="0" i="0">
                <a:solidFill>
                  <a:srgbClr val="002B42"/>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6" name="Google Shape;96;p26"/>
          <p:cNvSpPr txBox="1"/>
          <p:nvPr>
            <p:ph type="title"/>
          </p:nvPr>
        </p:nvSpPr>
        <p:spPr>
          <a:xfrm>
            <a:off x="628650" y="273844"/>
            <a:ext cx="7886700" cy="994200"/>
          </a:xfrm>
          <a:prstGeom prst="rect">
            <a:avLst/>
          </a:prstGeom>
          <a:gradFill>
            <a:gsLst>
              <a:gs pos="0">
                <a:srgbClr val="002A40"/>
              </a:gs>
              <a:gs pos="22000">
                <a:srgbClr val="006271"/>
              </a:gs>
              <a:gs pos="83000">
                <a:srgbClr val="002A40"/>
              </a:gs>
              <a:gs pos="100000">
                <a:srgbClr val="002A40"/>
              </a:gs>
            </a:gsLst>
            <a:path path="circle">
              <a:fillToRect b="0%" l="100%" r="0%" t="100%"/>
            </a:path>
            <a:tileRect b="-100%" l="0%" r="-100%" t="0%"/>
          </a:gradFill>
          <a:ln>
            <a:noFill/>
          </a:ln>
        </p:spPr>
        <p:txBody>
          <a:bodyPr anchorCtr="0" anchor="ctr" bIns="34275" lIns="137150" spcFirstLastPara="1" rIns="68575" wrap="square" tIns="0">
            <a:normAutofit/>
          </a:bodyPr>
          <a:lstStyle>
            <a:lvl1pPr lvl="0" rtl="0" algn="l">
              <a:lnSpc>
                <a:spcPct val="90000"/>
              </a:lnSpc>
              <a:spcBef>
                <a:spcPts val="0"/>
              </a:spcBef>
              <a:spcAft>
                <a:spcPts val="0"/>
              </a:spcAft>
              <a:buClr>
                <a:schemeClr val="lt1"/>
              </a:buClr>
              <a:buSzPts val="3300"/>
              <a:buFont typeface="Arial"/>
              <a:buNone/>
              <a:defRPr>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7" name="Google Shape;97;p2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98" name="Google Shape;98;p2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99" name="Google Shape;99;p2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1100"/>
            </a:lvl1pPr>
            <a:lvl2pPr indent="0" lvl="1" marL="0" rtl="0" algn="r">
              <a:spcBef>
                <a:spcPts val="0"/>
              </a:spcBef>
              <a:buNone/>
              <a:defRPr sz="1100"/>
            </a:lvl2pPr>
            <a:lvl3pPr indent="0" lvl="2" marL="0" rtl="0" algn="r">
              <a:spcBef>
                <a:spcPts val="0"/>
              </a:spcBef>
              <a:buNone/>
              <a:defRPr sz="1100"/>
            </a:lvl3pPr>
            <a:lvl4pPr indent="0" lvl="3" marL="0" rtl="0" algn="r">
              <a:spcBef>
                <a:spcPts val="0"/>
              </a:spcBef>
              <a:buNone/>
              <a:defRPr sz="1100"/>
            </a:lvl4pPr>
            <a:lvl5pPr indent="0" lvl="4" marL="0" rtl="0" algn="r">
              <a:spcBef>
                <a:spcPts val="0"/>
              </a:spcBef>
              <a:buNone/>
              <a:defRPr sz="1100"/>
            </a:lvl5pPr>
            <a:lvl6pPr indent="0" lvl="5" marL="0" rtl="0" algn="r">
              <a:spcBef>
                <a:spcPts val="0"/>
              </a:spcBef>
              <a:buNone/>
              <a:defRPr sz="1100"/>
            </a:lvl6pPr>
            <a:lvl7pPr indent="0" lvl="6" marL="0" rtl="0" algn="r">
              <a:spcBef>
                <a:spcPts val="0"/>
              </a:spcBef>
              <a:buNone/>
              <a:defRPr sz="1100"/>
            </a:lvl7pPr>
            <a:lvl8pPr indent="0" lvl="7" marL="0" rtl="0" algn="r">
              <a:spcBef>
                <a:spcPts val="0"/>
              </a:spcBef>
              <a:buNone/>
              <a:defRPr sz="1100"/>
            </a:lvl8pPr>
            <a:lvl9pPr indent="0" lvl="8" marL="0" rtl="0" algn="r">
              <a:spcBef>
                <a:spcPts val="0"/>
              </a:spcBef>
              <a:buNone/>
              <a:defRPr sz="11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531341"/>
            <a:ext cx="7886700" cy="736800"/>
          </a:xfrm>
          <a:prstGeom prst="rect">
            <a:avLst/>
          </a:prstGeom>
          <a:noFill/>
          <a:ln>
            <a:noFill/>
          </a:ln>
        </p:spPr>
        <p:txBody>
          <a:bodyPr anchorCtr="0" anchor="t" bIns="0" lIns="0" spcFirstLastPara="1" rIns="0" wrap="square" tIns="0">
            <a:normAutofit/>
          </a:bodyPr>
          <a:lstStyle>
            <a:lvl1pPr lvl="0" marR="0" rtl="0" algn="l">
              <a:lnSpc>
                <a:spcPct val="90000"/>
              </a:lnSpc>
              <a:spcBef>
                <a:spcPts val="0"/>
              </a:spcBef>
              <a:spcAft>
                <a:spcPts val="0"/>
              </a:spcAft>
              <a:buClr>
                <a:srgbClr val="00D8EA"/>
              </a:buClr>
              <a:buSzPts val="3300"/>
              <a:buFont typeface="Helvetica Neue"/>
              <a:buNone/>
              <a:defRPr b="1" i="0" sz="3300" u="none" cap="none" strike="noStrike">
                <a:solidFill>
                  <a:srgbClr val="00D8EA"/>
                </a:solidFill>
                <a:latin typeface="Helvetica Neue"/>
                <a:ea typeface="Helvetica Neue"/>
                <a:cs typeface="Helvetica Neue"/>
                <a:sym typeface="Helvetica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0" lIns="0" spcFirstLastPara="1" rIns="0" wrap="square" tIns="0">
            <a:normAutofit/>
          </a:bodyPr>
          <a:lstStyle>
            <a:lvl1pPr indent="-361950" lvl="0" marL="457200" marR="0" rtl="0" algn="l">
              <a:lnSpc>
                <a:spcPct val="90000"/>
              </a:lnSpc>
              <a:spcBef>
                <a:spcPts val="800"/>
              </a:spcBef>
              <a:spcAft>
                <a:spcPts val="0"/>
              </a:spcAft>
              <a:buClr>
                <a:srgbClr val="002B42"/>
              </a:buClr>
              <a:buSzPts val="2100"/>
              <a:buFont typeface="Arial"/>
              <a:buChar char="•"/>
              <a:defRPr b="0" i="0" sz="2100" u="none" cap="none" strike="noStrike">
                <a:solidFill>
                  <a:srgbClr val="002B42"/>
                </a:solidFill>
                <a:latin typeface="Helvetica Neue"/>
                <a:ea typeface="Helvetica Neue"/>
                <a:cs typeface="Helvetica Neue"/>
                <a:sym typeface="Helvetica Neue"/>
              </a:defRPr>
            </a:lvl1pPr>
            <a:lvl2pPr indent="-342900" lvl="1" marL="914400" marR="0" rtl="0" algn="l">
              <a:lnSpc>
                <a:spcPct val="90000"/>
              </a:lnSpc>
              <a:spcBef>
                <a:spcPts val="400"/>
              </a:spcBef>
              <a:spcAft>
                <a:spcPts val="0"/>
              </a:spcAft>
              <a:buClr>
                <a:srgbClr val="002B42"/>
              </a:buClr>
              <a:buSzPts val="1800"/>
              <a:buFont typeface="Arial"/>
              <a:buChar char="•"/>
              <a:defRPr b="0" i="0" sz="1800" u="none" cap="none" strike="noStrike">
                <a:solidFill>
                  <a:srgbClr val="002B42"/>
                </a:solidFill>
                <a:latin typeface="Helvetica Neue"/>
                <a:ea typeface="Helvetica Neue"/>
                <a:cs typeface="Helvetica Neue"/>
                <a:sym typeface="Helvetica Neue"/>
              </a:defRPr>
            </a:lvl2pPr>
            <a:lvl3pPr indent="-323850" lvl="2" marL="1371600" marR="0" rtl="0" algn="l">
              <a:lnSpc>
                <a:spcPct val="90000"/>
              </a:lnSpc>
              <a:spcBef>
                <a:spcPts val="400"/>
              </a:spcBef>
              <a:spcAft>
                <a:spcPts val="0"/>
              </a:spcAft>
              <a:buClr>
                <a:srgbClr val="002B42"/>
              </a:buClr>
              <a:buSzPts val="1500"/>
              <a:buFont typeface="Arial"/>
              <a:buChar char="•"/>
              <a:defRPr b="0" i="0" sz="1500" u="none" cap="none" strike="noStrike">
                <a:solidFill>
                  <a:srgbClr val="002B42"/>
                </a:solidFill>
                <a:latin typeface="Helvetica Neue"/>
                <a:ea typeface="Helvetica Neue"/>
                <a:cs typeface="Helvetica Neue"/>
                <a:sym typeface="Helvetica Neue"/>
              </a:defRPr>
            </a:lvl3pPr>
            <a:lvl4pPr indent="-317500" lvl="3" marL="1828800" marR="0" rtl="0" algn="l">
              <a:lnSpc>
                <a:spcPct val="90000"/>
              </a:lnSpc>
              <a:spcBef>
                <a:spcPts val="400"/>
              </a:spcBef>
              <a:spcAft>
                <a:spcPts val="0"/>
              </a:spcAft>
              <a:buClr>
                <a:srgbClr val="002B42"/>
              </a:buClr>
              <a:buSzPts val="1400"/>
              <a:buFont typeface="Arial"/>
              <a:buChar char="•"/>
              <a:defRPr b="0" i="0" sz="1400" u="none" cap="none" strike="noStrike">
                <a:solidFill>
                  <a:srgbClr val="002B42"/>
                </a:solidFill>
                <a:latin typeface="Helvetica Neue"/>
                <a:ea typeface="Helvetica Neue"/>
                <a:cs typeface="Helvetica Neue"/>
                <a:sym typeface="Helvetica Neue"/>
              </a:defRPr>
            </a:lvl4pPr>
            <a:lvl5pPr indent="-317500" lvl="4" marL="2286000" marR="0" rtl="0" algn="l">
              <a:lnSpc>
                <a:spcPct val="90000"/>
              </a:lnSpc>
              <a:spcBef>
                <a:spcPts val="400"/>
              </a:spcBef>
              <a:spcAft>
                <a:spcPts val="0"/>
              </a:spcAft>
              <a:buClr>
                <a:srgbClr val="002B42"/>
              </a:buClr>
              <a:buSzPts val="1400"/>
              <a:buFont typeface="Arial"/>
              <a:buChar char="•"/>
              <a:defRPr b="0" i="0" sz="1400" u="none" cap="none" strike="noStrike">
                <a:solidFill>
                  <a:srgbClr val="002B42"/>
                </a:solidFill>
                <a:latin typeface="Helvetica Neue"/>
                <a:ea typeface="Helvetica Neue"/>
                <a:cs typeface="Helvetica Neue"/>
                <a:sym typeface="Helvetica Neue"/>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comments" Target="../comments/comment1.xml"/><Relationship Id="rId4" Type="http://schemas.openxmlformats.org/officeDocument/2006/relationships/hyperlink" Target="https://www.docker.com/products/docker-desktop/"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6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4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hyperlink" Target="https://nf-co.re/rnaseq"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hyperlink" Target="https://nf-co.re/rnaseq"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30.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24.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26.png"/><Relationship Id="rId4" Type="http://schemas.openxmlformats.org/officeDocument/2006/relationships/image" Target="../media/image37.png"/><Relationship Id="rId5" Type="http://schemas.openxmlformats.org/officeDocument/2006/relationships/image" Target="../media/image28.png"/><Relationship Id="rId6" Type="http://schemas.openxmlformats.org/officeDocument/2006/relationships/image" Target="../media/image41.png"/><Relationship Id="rId7"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hyperlink" Target="https://www.bioinformatics.babraham.ac.uk/projects/fastqc/good_sequence_short_fastqc.html" TargetMode="External"/><Relationship Id="rId4" Type="http://schemas.openxmlformats.org/officeDocument/2006/relationships/hyperlink" Target="https://www.bioinformatics.babraham.ac.uk/projects/fastqc/good_sequence_short_fastqc.html" TargetMode="External"/><Relationship Id="rId5" Type="http://schemas.openxmlformats.org/officeDocument/2006/relationships/hyperlink" Target="https://www.bioinformatics.babraham.ac.uk/projects/fastqc/bad_sequence_fastqc.html" TargetMode="External"/><Relationship Id="rId6" Type="http://schemas.openxmlformats.org/officeDocument/2006/relationships/hyperlink" Target="https://www.bioinformatics.babraham.ac.uk/projects/fastqc/bad_sequence_fastqc.html"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1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40.png"/><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45.png"/><Relationship Id="rId4" Type="http://schemas.openxmlformats.org/officeDocument/2006/relationships/image" Target="../media/image38.png"/><Relationship Id="rId5" Type="http://schemas.openxmlformats.org/officeDocument/2006/relationships/image" Target="../media/image35.png"/><Relationship Id="rId6"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1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7.xml"/><Relationship Id="rId3" Type="http://schemas.openxmlformats.org/officeDocument/2006/relationships/hyperlink" Target="https://wynton.ucsf.edu/hpc/get-started/access-cluster.html" TargetMode="External"/><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8.xml"/><Relationship Id="rId3" Type="http://schemas.openxmlformats.org/officeDocument/2006/relationships/image" Target="../media/image33.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9.xml"/><Relationship Id="rId3"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4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0.xml"/><Relationship Id="rId3" Type="http://schemas.openxmlformats.org/officeDocument/2006/relationships/image" Target="../media/image3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hyperlink" Target="https://pmc.ncbi.nlm.nih.gov/articles/PMC4057123" TargetMode="External"/><Relationship Id="rId4" Type="http://schemas.openxmlformats.org/officeDocument/2006/relationships/hyperlink" Target="https://pmc.ncbi.nlm.nih.gov/articles/PMC4057123" TargetMode="External"/><Relationship Id="rId5" Type="http://schemas.openxmlformats.org/officeDocument/2006/relationships/hyperlink" Target="https://pmc.ncbi.nlm.nih.gov/articles/PMC4057123"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hyperlink" Target="https://www.docker.com/products/docker-desktop/" TargetMode="External"/><Relationship Id="rId4" Type="http://schemas.openxmlformats.org/officeDocument/2006/relationships/hyperlink" Target="https://docs.docker.com/desktop/install/windows-install/" TargetMode="External"/><Relationship Id="rId5" Type="http://schemas.openxmlformats.org/officeDocument/2006/relationships/hyperlink" Target="https://bioinformaticsworkbook.org/dataAcquisition/fileTransfer/sra.html#gsc.tab=0" TargetMode="External"/><Relationship Id="rId6" Type="http://schemas.openxmlformats.org/officeDocument/2006/relationships/hyperlink" Target="https://erilu.github.io/python-fastq-downloader/"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0" Type="http://schemas.openxmlformats.org/officeDocument/2006/relationships/image" Target="../media/image9.png"/><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31.png"/><Relationship Id="rId4" Type="http://schemas.openxmlformats.org/officeDocument/2006/relationships/image" Target="../media/image13.png"/><Relationship Id="rId9" Type="http://schemas.openxmlformats.org/officeDocument/2006/relationships/image" Target="../media/image15.png"/><Relationship Id="rId5" Type="http://schemas.openxmlformats.org/officeDocument/2006/relationships/image" Target="../media/image7.png"/><Relationship Id="rId6" Type="http://schemas.openxmlformats.org/officeDocument/2006/relationships/image" Target="../media/image14.png"/><Relationship Id="rId7" Type="http://schemas.openxmlformats.org/officeDocument/2006/relationships/image" Target="../media/image2.png"/><Relationship Id="rId8"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hyperlink" Target="https://www.docker.com/products/docker-desktop/"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4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image" Target="../media/image30.png"/><Relationship Id="rId6" Type="http://schemas.openxmlformats.org/officeDocument/2006/relationships/image" Target="../media/image32.png"/><Relationship Id="rId7" Type="http://schemas.openxmlformats.org/officeDocument/2006/relationships/image" Target="../media/image63.png"/><Relationship Id="rId8" Type="http://schemas.openxmlformats.org/officeDocument/2006/relationships/image" Target="../media/image4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1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5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7.xml"/><Relationship Id="rId3" Type="http://schemas.openxmlformats.org/officeDocument/2006/relationships/hyperlink" Target="https://www.ncbi.nlm.nih.gov/pmc/articles/PMC7084517/#:~:text=However%2C%20STAR%20has%20a%20higher,among%20all%20compared%20mapping%20tools."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image" Target="../media/image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 Id="rId3" Type="http://schemas.openxmlformats.org/officeDocument/2006/relationships/image" Target="../media/image59.png"/><Relationship Id="rId4" Type="http://schemas.openxmlformats.org/officeDocument/2006/relationships/image" Target="../media/image44.png"/><Relationship Id="rId5" Type="http://schemas.openxmlformats.org/officeDocument/2006/relationships/image" Target="../media/image42.png"/><Relationship Id="rId6" Type="http://schemas.openxmlformats.org/officeDocument/2006/relationships/image" Target="../media/image5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image" Target="../media/image50.png"/><Relationship Id="rId4" Type="http://schemas.openxmlformats.org/officeDocument/2006/relationships/image" Target="../media/image58.png"/><Relationship Id="rId5" Type="http://schemas.openxmlformats.org/officeDocument/2006/relationships/image" Target="../media/image4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 Id="rId3" Type="http://schemas.openxmlformats.org/officeDocument/2006/relationships/image" Target="../media/image5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1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 Id="rId3" Type="http://schemas.openxmlformats.org/officeDocument/2006/relationships/image" Target="../media/image60.png"/><Relationship Id="rId4" Type="http://schemas.openxmlformats.org/officeDocument/2006/relationships/image" Target="../media/image5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 Id="rId3" Type="http://schemas.openxmlformats.org/officeDocument/2006/relationships/hyperlink" Target="https://academic.oup.com/bioinformatics/article/30/7/923/232889" TargetMode="External"/><Relationship Id="rId4" Type="http://schemas.openxmlformats.org/officeDocument/2006/relationships/image" Target="../media/image49.png"/><Relationship Id="rId5" Type="http://schemas.openxmlformats.org/officeDocument/2006/relationships/image" Target="../media/image6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 Id="rId3" Type="http://schemas.openxmlformats.org/officeDocument/2006/relationships/image" Target="../media/image52.png"/><Relationship Id="rId4" Type="http://schemas.openxmlformats.org/officeDocument/2006/relationships/image" Target="../media/image5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image" Target="../media/image5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image" Target="../media/image6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 Id="rId3" Type="http://schemas.openxmlformats.org/officeDocument/2006/relationships/image" Target="../media/image1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 Id="rId3" Type="http://schemas.openxmlformats.org/officeDocument/2006/relationships/image" Target="../media/image1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hyperlink" Target="mailto:bioinformatics@gladstone.ucsf.edu"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9.xml"/><Relationship Id="rId3" Type="http://schemas.openxmlformats.org/officeDocument/2006/relationships/hyperlink" Target="https://gladstoneinstitutes.us10.list-manage.com/track/click?u=1a62a392ffda799ebdf0313d3&amp;id=f8f7a65295&amp;e=0b7c96b1c4"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0.xml"/><Relationship Id="rId3" Type="http://schemas.openxmlformats.org/officeDocument/2006/relationships/hyperlink" Target="https://gladstoneinstitutes.slack.com/archives/C0145F1L7QS"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1.xml"/><Relationship Id="rId3" Type="http://schemas.openxmlformats.org/officeDocument/2006/relationships/hyperlink" Target="https://bacteria.ensembl.org/index.html" TargetMode="External"/><Relationship Id="rId4" Type="http://schemas.openxmlformats.org/officeDocument/2006/relationships/hyperlink" Target="https://groups.google.com/g/rna-star/c/FGQRotrCB1Q" TargetMode="External"/><Relationship Id="rId5" Type="http://schemas.openxmlformats.org/officeDocument/2006/relationships/hyperlink" Target="https://cutadapt.readthedocs.io/en/stable/guide.html#adapter-types"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3.xml"/><Relationship Id="rId3" Type="http://schemas.openxmlformats.org/officeDocument/2006/relationships/hyperlink" Target="https://stackexchange.com/sites"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 Id="rId3" Type="http://schemas.openxmlformats.org/officeDocument/2006/relationships/hyperlink" Target="http://cshprotocols.cshlp.org/content/early/2015/04/11/pdb.top084970.full.pdf+html" TargetMode="External"/><Relationship Id="rId4" Type="http://schemas.openxmlformats.org/officeDocument/2006/relationships/hyperlink" Target="https://www.annualreviews.org/doi/full/10.1146/annurev-biodatasci-072018-021255#_i2" TargetMode="External"/><Relationship Id="rId5" Type="http://schemas.openxmlformats.org/officeDocument/2006/relationships/hyperlink" Target="https://rnaseq.uoregon.edu/" TargetMode="External"/><Relationship Id="rId6" Type="http://schemas.openxmlformats.org/officeDocument/2006/relationships/hyperlink" Target="https://training.galaxyproject.org/training-material/topics/transcriptomics/tutorials/ref-based/tutorial.html"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7"/>
          <p:cNvSpPr txBox="1"/>
          <p:nvPr>
            <p:ph type="ctrTitle"/>
          </p:nvPr>
        </p:nvSpPr>
        <p:spPr>
          <a:xfrm>
            <a:off x="1143000" y="536972"/>
            <a:ext cx="6858000" cy="1790700"/>
          </a:xfrm>
          <a:prstGeom prst="rect">
            <a:avLst/>
          </a:prstGeom>
          <a:noFill/>
          <a:ln>
            <a:noFill/>
          </a:ln>
        </p:spPr>
        <p:txBody>
          <a:bodyPr anchorCtr="0" anchor="b" bIns="0" lIns="0" spcFirstLastPara="1" rIns="0" wrap="square" tIns="0">
            <a:normAutofit/>
          </a:bodyPr>
          <a:lstStyle/>
          <a:p>
            <a:pPr indent="0" lvl="0" marL="0" rtl="0" algn="ctr">
              <a:spcBef>
                <a:spcPts val="0"/>
              </a:spcBef>
              <a:spcAft>
                <a:spcPts val="0"/>
              </a:spcAft>
              <a:buClr>
                <a:schemeClr val="lt1"/>
              </a:buClr>
              <a:buSzPts val="6000"/>
              <a:buFont typeface="Arial"/>
              <a:buNone/>
            </a:pPr>
            <a:r>
              <a:rPr lang="en"/>
              <a:t>Library preparation</a:t>
            </a:r>
            <a:endParaRPr/>
          </a:p>
        </p:txBody>
      </p:sp>
      <p:sp>
        <p:nvSpPr>
          <p:cNvPr id="106" name="Google Shape;106;p27"/>
          <p:cNvSpPr txBox="1"/>
          <p:nvPr>
            <p:ph idx="1" type="subTitle"/>
          </p:nvPr>
        </p:nvSpPr>
        <p:spPr>
          <a:xfrm>
            <a:off x="1143000" y="2839803"/>
            <a:ext cx="6858000" cy="1241700"/>
          </a:xfrm>
          <a:prstGeom prst="rect">
            <a:avLst/>
          </a:prstGeom>
          <a:noFill/>
          <a:ln>
            <a:noFill/>
          </a:ln>
        </p:spPr>
        <p:txBody>
          <a:bodyPr anchorCtr="0" anchor="t" bIns="0" lIns="0" spcFirstLastPara="1" rIns="0" wrap="square" tIns="0">
            <a:normAutofit/>
          </a:bodyPr>
          <a:lstStyle/>
          <a:p>
            <a:pPr indent="0" lvl="0" marL="0" rtl="0" algn="ctr">
              <a:lnSpc>
                <a:spcPct val="90000"/>
              </a:lnSpc>
              <a:spcBef>
                <a:spcPts val="0"/>
              </a:spcBef>
              <a:spcAft>
                <a:spcPts val="0"/>
              </a:spcAft>
              <a:buClr>
                <a:schemeClr val="lt1"/>
              </a:buClr>
              <a:buSzPts val="2100"/>
              <a:buNone/>
            </a:pPr>
            <a:r>
              <a:rPr lang="en"/>
              <a:t>Please revise slides 2-8 before the workshop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6"/>
          <p:cNvSpPr txBox="1"/>
          <p:nvPr>
            <p:ph type="title"/>
          </p:nvPr>
        </p:nvSpPr>
        <p:spPr>
          <a:xfrm>
            <a:off x="272825" y="946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Working material for </a:t>
            </a:r>
            <a:r>
              <a:rPr lang="en"/>
              <a:t>this</a:t>
            </a:r>
            <a:r>
              <a:rPr lang="en"/>
              <a:t> workshop</a:t>
            </a:r>
            <a:endParaRPr/>
          </a:p>
        </p:txBody>
      </p:sp>
      <p:sp>
        <p:nvSpPr>
          <p:cNvPr id="181" name="Google Shape;181;p36"/>
          <p:cNvSpPr txBox="1"/>
          <p:nvPr>
            <p:ph idx="1" type="body"/>
          </p:nvPr>
        </p:nvSpPr>
        <p:spPr>
          <a:xfrm>
            <a:off x="628650" y="1371925"/>
            <a:ext cx="7886700" cy="1334700"/>
          </a:xfrm>
          <a:prstGeom prst="rect">
            <a:avLst/>
          </a:prstGeom>
        </p:spPr>
        <p:txBody>
          <a:bodyPr anchorCtr="0" anchor="t" bIns="0" lIns="0" spcFirstLastPara="1" rIns="0" wrap="square" tIns="0">
            <a:noAutofit/>
          </a:bodyPr>
          <a:lstStyle/>
          <a:p>
            <a:pPr indent="-419100" lvl="0" marL="914400" rtl="0" algn="l">
              <a:lnSpc>
                <a:spcPct val="110000"/>
              </a:lnSpc>
              <a:spcBef>
                <a:spcPts val="800"/>
              </a:spcBef>
              <a:spcAft>
                <a:spcPts val="0"/>
              </a:spcAft>
              <a:buSzPts val="3000"/>
              <a:buFont typeface="Helvetica Neue"/>
              <a:buAutoNum type="arabicPeriod"/>
            </a:pPr>
            <a:r>
              <a:rPr lang="en" sz="3000"/>
              <a:t>Hands-on materials</a:t>
            </a:r>
            <a:endParaRPr sz="3000"/>
          </a:p>
          <a:p>
            <a:pPr indent="-419100" lvl="0" marL="914400" rtl="0" algn="l">
              <a:lnSpc>
                <a:spcPct val="110000"/>
              </a:lnSpc>
              <a:spcBef>
                <a:spcPts val="0"/>
              </a:spcBef>
              <a:spcAft>
                <a:spcPts val="0"/>
              </a:spcAft>
              <a:buSzPts val="3000"/>
              <a:buFont typeface="Helvetica Neue"/>
              <a:buAutoNum type="arabicPeriod"/>
            </a:pPr>
            <a:r>
              <a:rPr lang="en" sz="3000"/>
              <a:t>Slides</a:t>
            </a:r>
            <a:endParaRPr sz="3000"/>
          </a:p>
          <a:p>
            <a:pPr indent="0" lvl="0" marL="0" rtl="0" algn="l">
              <a:lnSpc>
                <a:spcPct val="110000"/>
              </a:lnSpc>
              <a:spcBef>
                <a:spcPts val="800"/>
              </a:spcBef>
              <a:spcAft>
                <a:spcPts val="0"/>
              </a:spcAft>
              <a:buNone/>
            </a:pPr>
            <a:r>
              <a:t/>
            </a:r>
            <a:endParaRPr sz="1900"/>
          </a:p>
        </p:txBody>
      </p:sp>
      <p:sp>
        <p:nvSpPr>
          <p:cNvPr id="182" name="Google Shape;182;p36"/>
          <p:cNvSpPr txBox="1"/>
          <p:nvPr>
            <p:ph idx="1" type="body"/>
          </p:nvPr>
        </p:nvSpPr>
        <p:spPr>
          <a:xfrm>
            <a:off x="1011750" y="2984075"/>
            <a:ext cx="7120500" cy="7875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 sz="2800">
                <a:solidFill>
                  <a:srgbClr val="1155CC"/>
                </a:solidFill>
              </a:rPr>
              <a:t>Please install Docker </a:t>
            </a:r>
            <a:r>
              <a:rPr lang="en" sz="2200" u="sng">
                <a:solidFill>
                  <a:schemeClr val="hlink"/>
                </a:solidFill>
                <a:highlight>
                  <a:schemeClr val="lt1"/>
                </a:highlight>
                <a:latin typeface="Arial"/>
                <a:ea typeface="Arial"/>
                <a:cs typeface="Arial"/>
                <a:sym typeface="Arial"/>
                <a:hlinkClick r:id="rId4"/>
              </a:rPr>
              <a:t>https://www.docker.com/products/docker-desktop/</a:t>
            </a:r>
            <a:r>
              <a:rPr b="1" lang="en" sz="2200">
                <a:solidFill>
                  <a:srgbClr val="1155CC"/>
                </a:solidFill>
                <a:latin typeface="Arial"/>
                <a:ea typeface="Arial"/>
                <a:cs typeface="Arial"/>
                <a:sym typeface="Arial"/>
              </a:rPr>
              <a:t> </a:t>
            </a:r>
            <a:endParaRPr sz="2200">
              <a:solidFill>
                <a:srgbClr val="24292F"/>
              </a:solidFill>
              <a:highlight>
                <a:srgbClr val="FFFFFF"/>
              </a:highlight>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7"/>
          <p:cNvSpPr txBox="1"/>
          <p:nvPr>
            <p:ph type="ctrTitle"/>
          </p:nvPr>
        </p:nvSpPr>
        <p:spPr>
          <a:xfrm>
            <a:off x="1143000" y="536972"/>
            <a:ext cx="6858000" cy="1790700"/>
          </a:xfrm>
          <a:prstGeom prst="rect">
            <a:avLst/>
          </a:prstGeom>
          <a:noFill/>
          <a:ln>
            <a:noFill/>
          </a:ln>
        </p:spPr>
        <p:txBody>
          <a:bodyPr anchorCtr="0" anchor="b" bIns="0" lIns="0" spcFirstLastPara="1" rIns="0" wrap="square" tIns="0">
            <a:normAutofit/>
          </a:bodyPr>
          <a:lstStyle/>
          <a:p>
            <a:pPr indent="0" lvl="0" marL="0" rtl="0" algn="ctr">
              <a:spcBef>
                <a:spcPts val="0"/>
              </a:spcBef>
              <a:spcAft>
                <a:spcPts val="0"/>
              </a:spcAft>
              <a:buClr>
                <a:schemeClr val="lt1"/>
              </a:buClr>
              <a:buSzPts val="6000"/>
              <a:buFont typeface="Arial"/>
              <a:buNone/>
            </a:pPr>
            <a:r>
              <a:rPr lang="en"/>
              <a:t>Introduction to RNA-seq data analysis</a:t>
            </a:r>
            <a:endParaRPr/>
          </a:p>
        </p:txBody>
      </p:sp>
      <p:sp>
        <p:nvSpPr>
          <p:cNvPr id="189" name="Google Shape;189;p37"/>
          <p:cNvSpPr txBox="1"/>
          <p:nvPr>
            <p:ph idx="1" type="subTitle"/>
          </p:nvPr>
        </p:nvSpPr>
        <p:spPr>
          <a:xfrm>
            <a:off x="1143000" y="2839803"/>
            <a:ext cx="6858000" cy="1241700"/>
          </a:xfrm>
          <a:prstGeom prst="rect">
            <a:avLst/>
          </a:prstGeom>
          <a:noFill/>
          <a:ln>
            <a:noFill/>
          </a:ln>
        </p:spPr>
        <p:txBody>
          <a:bodyPr anchorCtr="0" anchor="t" bIns="0" lIns="0" spcFirstLastPara="1" rIns="0" wrap="square" tIns="0">
            <a:normAutofit/>
          </a:bodyPr>
          <a:lstStyle/>
          <a:p>
            <a:pPr indent="0" lvl="0" marL="0" rtl="0" algn="ctr">
              <a:spcBef>
                <a:spcPts val="0"/>
              </a:spcBef>
              <a:spcAft>
                <a:spcPts val="0"/>
              </a:spcAft>
              <a:buClr>
                <a:schemeClr val="lt1"/>
              </a:buClr>
              <a:buSzPts val="2400"/>
              <a:buFont typeface="Arial"/>
              <a:buNone/>
            </a:pPr>
            <a:r>
              <a:rPr lang="en"/>
              <a:t>Michela Traglia, Ayushi Agrawal</a:t>
            </a:r>
            <a:endParaRPr/>
          </a:p>
          <a:p>
            <a:pPr indent="0" lvl="0" marL="0" rtl="0" algn="ctr">
              <a:lnSpc>
                <a:spcPct val="100000"/>
              </a:lnSpc>
              <a:spcBef>
                <a:spcPts val="0"/>
              </a:spcBef>
              <a:spcAft>
                <a:spcPts val="0"/>
              </a:spcAft>
              <a:buClr>
                <a:schemeClr val="lt1"/>
              </a:buClr>
              <a:buSzPts val="2400"/>
              <a:buFont typeface="Arial"/>
              <a:buNone/>
            </a:pPr>
            <a:r>
              <a:rPr lang="en"/>
              <a:t>Bioinformatics Core, GIDB</a:t>
            </a:r>
            <a:endParaRPr/>
          </a:p>
          <a:p>
            <a:pPr indent="0" lvl="0" marL="0" rtl="0" algn="ctr">
              <a:spcBef>
                <a:spcPts val="0"/>
              </a:spcBef>
              <a:spcAft>
                <a:spcPts val="0"/>
              </a:spcAft>
              <a:buClr>
                <a:schemeClr val="lt1"/>
              </a:buClr>
              <a:buSzPts val="2100"/>
              <a:buNone/>
            </a:pPr>
            <a:r>
              <a:rPr lang="en"/>
              <a:t>February 12-13, 2026</a:t>
            </a:r>
            <a:endParaRPr/>
          </a:p>
          <a:p>
            <a:pPr indent="0" lvl="0" marL="0" rtl="0" algn="l">
              <a:lnSpc>
                <a:spcPct val="90000"/>
              </a:lnSpc>
              <a:spcBef>
                <a:spcPts val="0"/>
              </a:spcBef>
              <a:spcAft>
                <a:spcPts val="0"/>
              </a:spcAft>
              <a:buClr>
                <a:schemeClr val="lt1"/>
              </a:buClr>
              <a:buSzPts val="21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8"/>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Introductions</a:t>
            </a:r>
            <a:endParaRPr/>
          </a:p>
        </p:txBody>
      </p:sp>
      <p:sp>
        <p:nvSpPr>
          <p:cNvPr id="195" name="Google Shape;195;p38"/>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0" lvl="0" marL="0" rtl="0" algn="l">
              <a:spcBef>
                <a:spcPts val="1000"/>
              </a:spcBef>
              <a:spcAft>
                <a:spcPts val="0"/>
              </a:spcAft>
              <a:buNone/>
            </a:pPr>
            <a:r>
              <a:rPr lang="en" sz="2700">
                <a:latin typeface="Arial"/>
                <a:ea typeface="Arial"/>
                <a:cs typeface="Arial"/>
                <a:sym typeface="Arial"/>
              </a:rPr>
              <a:t>     </a:t>
            </a:r>
            <a:r>
              <a:rPr lang="en" sz="2700">
                <a:latin typeface="Arial"/>
                <a:ea typeface="Arial"/>
                <a:cs typeface="Arial"/>
                <a:sym typeface="Arial"/>
              </a:rPr>
              <a:t>Michela Traglia</a:t>
            </a:r>
            <a:endParaRPr sz="2700">
              <a:latin typeface="Arial"/>
              <a:ea typeface="Arial"/>
              <a:cs typeface="Arial"/>
              <a:sym typeface="Arial"/>
            </a:endParaRPr>
          </a:p>
          <a:p>
            <a:pPr indent="0" lvl="0" marL="457200" rtl="0" algn="l">
              <a:spcBef>
                <a:spcPts val="1000"/>
              </a:spcBef>
              <a:spcAft>
                <a:spcPts val="0"/>
              </a:spcAft>
              <a:buNone/>
            </a:pPr>
            <a:r>
              <a:rPr lang="en" sz="2000">
                <a:latin typeface="Arial"/>
                <a:ea typeface="Arial"/>
                <a:cs typeface="Arial"/>
                <a:sym typeface="Arial"/>
              </a:rPr>
              <a:t>Senior Statistician </a:t>
            </a:r>
            <a:endParaRPr sz="2000">
              <a:latin typeface="Arial"/>
              <a:ea typeface="Arial"/>
              <a:cs typeface="Arial"/>
              <a:sym typeface="Arial"/>
            </a:endParaRPr>
          </a:p>
          <a:p>
            <a:pPr indent="0" lvl="0" marL="457200" rtl="0" algn="l">
              <a:spcBef>
                <a:spcPts val="1000"/>
              </a:spcBef>
              <a:spcAft>
                <a:spcPts val="0"/>
              </a:spcAft>
              <a:buNone/>
            </a:pPr>
            <a:r>
              <a:t/>
            </a:r>
            <a:endParaRPr sz="2000">
              <a:latin typeface="Arial"/>
              <a:ea typeface="Arial"/>
              <a:cs typeface="Arial"/>
              <a:sym typeface="Arial"/>
            </a:endParaRPr>
          </a:p>
          <a:p>
            <a:pPr indent="0" lvl="0" marL="457200" rtl="0" algn="l">
              <a:spcBef>
                <a:spcPts val="1000"/>
              </a:spcBef>
              <a:spcAft>
                <a:spcPts val="0"/>
              </a:spcAft>
              <a:buNone/>
            </a:pPr>
            <a:r>
              <a:rPr lang="en" sz="2700">
                <a:latin typeface="Arial"/>
                <a:ea typeface="Arial"/>
                <a:cs typeface="Arial"/>
                <a:sym typeface="Arial"/>
              </a:rPr>
              <a:t>Ayushi Agrawal</a:t>
            </a:r>
            <a:endParaRPr sz="2700">
              <a:latin typeface="Arial"/>
              <a:ea typeface="Arial"/>
              <a:cs typeface="Arial"/>
              <a:sym typeface="Arial"/>
            </a:endParaRPr>
          </a:p>
          <a:p>
            <a:pPr indent="0" lvl="0" marL="457200" rtl="0" algn="l">
              <a:spcBef>
                <a:spcPts val="1000"/>
              </a:spcBef>
              <a:spcAft>
                <a:spcPts val="0"/>
              </a:spcAft>
              <a:buNone/>
            </a:pPr>
            <a:r>
              <a:rPr lang="en" sz="2000">
                <a:latin typeface="Arial"/>
                <a:ea typeface="Arial"/>
                <a:cs typeface="Arial"/>
                <a:sym typeface="Arial"/>
              </a:rPr>
              <a:t>Senior Bioinformatician</a:t>
            </a:r>
            <a:endParaRPr sz="2000">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39"/>
          <p:cNvPicPr preferRelativeResize="0"/>
          <p:nvPr/>
        </p:nvPicPr>
        <p:blipFill>
          <a:blip r:embed="rId3">
            <a:alphaModFix/>
          </a:blip>
          <a:stretch>
            <a:fillRect/>
          </a:stretch>
        </p:blipFill>
        <p:spPr>
          <a:xfrm>
            <a:off x="1392511" y="209169"/>
            <a:ext cx="5943601" cy="4725162"/>
          </a:xfrm>
          <a:prstGeom prst="rect">
            <a:avLst/>
          </a:prstGeom>
          <a:noFill/>
          <a:ln>
            <a:noFill/>
          </a:ln>
        </p:spPr>
      </p:pic>
      <p:sp>
        <p:nvSpPr>
          <p:cNvPr id="201" name="Google Shape;201;p39"/>
          <p:cNvSpPr/>
          <p:nvPr/>
        </p:nvSpPr>
        <p:spPr>
          <a:xfrm>
            <a:off x="1389362" y="3595150"/>
            <a:ext cx="1167300" cy="1067100"/>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pic>
        <p:nvPicPr>
          <p:cNvPr id="202" name="Google Shape;202;p39"/>
          <p:cNvPicPr preferRelativeResize="0"/>
          <p:nvPr/>
        </p:nvPicPr>
        <p:blipFill>
          <a:blip r:embed="rId4">
            <a:alphaModFix/>
          </a:blip>
          <a:stretch>
            <a:fillRect/>
          </a:stretch>
        </p:blipFill>
        <p:spPr>
          <a:xfrm>
            <a:off x="7646208" y="3777086"/>
            <a:ext cx="1371601" cy="135788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40"/>
          <p:cNvPicPr preferRelativeResize="0"/>
          <p:nvPr/>
        </p:nvPicPr>
        <p:blipFill>
          <a:blip r:embed="rId3">
            <a:alphaModFix/>
          </a:blip>
          <a:stretch>
            <a:fillRect/>
          </a:stretch>
        </p:blipFill>
        <p:spPr>
          <a:xfrm>
            <a:off x="914400" y="864870"/>
            <a:ext cx="7315200" cy="3413759"/>
          </a:xfrm>
          <a:prstGeom prst="rect">
            <a:avLst/>
          </a:prstGeom>
          <a:noFill/>
          <a:ln>
            <a:noFill/>
          </a:ln>
        </p:spPr>
      </p:pic>
      <p:pic>
        <p:nvPicPr>
          <p:cNvPr descr="Pointing finger thin line icon, hand gestures concept, Attention hand gesture sign on white background, pointer icon in outline style for mobile concept and web design. Vector graphics. (Provided by Getty Images)" id="208" name="Google Shape;208;p40"/>
          <p:cNvPicPr preferRelativeResize="0"/>
          <p:nvPr/>
        </p:nvPicPr>
        <p:blipFill rotWithShape="1">
          <a:blip r:embed="rId4">
            <a:alphaModFix/>
          </a:blip>
          <a:srcRect b="30670" l="0" r="0" t="29089"/>
          <a:stretch/>
        </p:blipFill>
        <p:spPr>
          <a:xfrm>
            <a:off x="6849725" y="1725700"/>
            <a:ext cx="1084723" cy="436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41"/>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Goals</a:t>
            </a:r>
            <a:endParaRPr/>
          </a:p>
        </p:txBody>
      </p:sp>
      <p:sp>
        <p:nvSpPr>
          <p:cNvPr id="214" name="Google Shape;214;p41"/>
          <p:cNvSpPr txBox="1"/>
          <p:nvPr>
            <p:ph idx="1" type="body"/>
          </p:nvPr>
        </p:nvSpPr>
        <p:spPr>
          <a:xfrm>
            <a:off x="628650" y="1197294"/>
            <a:ext cx="7886700" cy="32634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2200">
                <a:solidFill>
                  <a:schemeClr val="accent2"/>
                </a:solidFill>
                <a:latin typeface="Arial"/>
                <a:ea typeface="Arial"/>
                <a:cs typeface="Arial"/>
                <a:sym typeface="Arial"/>
              </a:rPr>
              <a:t>By the end of this workshop you should be able to:</a:t>
            </a:r>
            <a:endParaRPr sz="2200">
              <a:solidFill>
                <a:schemeClr val="accent2"/>
              </a:solidFill>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317500" lvl="0" marL="457200" rtl="0" algn="l">
              <a:lnSpc>
                <a:spcPct val="150000"/>
              </a:lnSpc>
              <a:spcBef>
                <a:spcPts val="0"/>
              </a:spcBef>
              <a:spcAft>
                <a:spcPts val="0"/>
              </a:spcAft>
              <a:buSzPts val="1400"/>
              <a:buFont typeface="Arial"/>
              <a:buChar char="●"/>
            </a:pPr>
            <a:r>
              <a:rPr lang="en">
                <a:latin typeface="Arial"/>
                <a:ea typeface="Arial"/>
                <a:cs typeface="Arial"/>
                <a:sym typeface="Arial"/>
              </a:rPr>
              <a:t>Demystify each step of the </a:t>
            </a:r>
            <a:r>
              <a:rPr lang="en">
                <a:latin typeface="Arial"/>
                <a:ea typeface="Arial"/>
                <a:cs typeface="Arial"/>
                <a:sym typeface="Arial"/>
              </a:rPr>
              <a:t>RNA-Seq data analysis</a:t>
            </a:r>
            <a:endParaRPr>
              <a:latin typeface="Arial"/>
              <a:ea typeface="Arial"/>
              <a:cs typeface="Arial"/>
              <a:sym typeface="Arial"/>
            </a:endParaRPr>
          </a:p>
          <a:p>
            <a:pPr indent="-317500" lvl="0" marL="457200" rtl="0" algn="l">
              <a:lnSpc>
                <a:spcPct val="150000"/>
              </a:lnSpc>
              <a:spcBef>
                <a:spcPts val="0"/>
              </a:spcBef>
              <a:spcAft>
                <a:spcPts val="0"/>
              </a:spcAft>
              <a:buSzPts val="1400"/>
              <a:buFont typeface="Arial"/>
              <a:buChar char="●"/>
            </a:pPr>
            <a:r>
              <a:rPr lang="en">
                <a:latin typeface="Arial"/>
                <a:ea typeface="Arial"/>
                <a:cs typeface="Arial"/>
                <a:sym typeface="Arial"/>
              </a:rPr>
              <a:t>Understand bioinformatic analysis steps starting from raw data</a:t>
            </a:r>
            <a:endParaRPr>
              <a:latin typeface="Arial"/>
              <a:ea typeface="Arial"/>
              <a:cs typeface="Arial"/>
              <a:sym typeface="Arial"/>
            </a:endParaRPr>
          </a:p>
          <a:p>
            <a:pPr indent="-317500" lvl="0" marL="457200" rtl="0" algn="l">
              <a:lnSpc>
                <a:spcPct val="150000"/>
              </a:lnSpc>
              <a:spcBef>
                <a:spcPts val="0"/>
              </a:spcBef>
              <a:spcAft>
                <a:spcPts val="0"/>
              </a:spcAft>
              <a:buSzPts val="1400"/>
              <a:buFont typeface="Arial"/>
              <a:buChar char="●"/>
            </a:pPr>
            <a:r>
              <a:rPr lang="en">
                <a:latin typeface="Arial"/>
                <a:ea typeface="Arial"/>
                <a:cs typeface="Arial"/>
                <a:sym typeface="Arial"/>
              </a:rPr>
              <a:t>Enable informed conversations with computational biologists</a:t>
            </a:r>
            <a:endParaRPr>
              <a:latin typeface="Arial"/>
              <a:ea typeface="Arial"/>
              <a:cs typeface="Arial"/>
              <a:sym typeface="Arial"/>
            </a:endParaRPr>
          </a:p>
          <a:p>
            <a:pPr indent="-317500" lvl="0" marL="457200" rtl="0" algn="l">
              <a:lnSpc>
                <a:spcPct val="150000"/>
              </a:lnSpc>
              <a:spcBef>
                <a:spcPts val="0"/>
              </a:spcBef>
              <a:spcAft>
                <a:spcPts val="0"/>
              </a:spcAft>
              <a:buSzPts val="1400"/>
              <a:buFont typeface="Arial"/>
              <a:buChar char="●"/>
            </a:pPr>
            <a:r>
              <a:rPr lang="en">
                <a:latin typeface="Arial"/>
                <a:ea typeface="Arial"/>
                <a:cs typeface="Arial"/>
                <a:sym typeface="Arial"/>
              </a:rPr>
              <a:t>Demonstrate how to analyze data </a:t>
            </a:r>
            <a:r>
              <a:rPr lang="en" sz="2100">
                <a:latin typeface="Arial"/>
                <a:ea typeface="Arial"/>
                <a:cs typeface="Arial"/>
                <a:sym typeface="Arial"/>
              </a:rPr>
              <a:t>using </a:t>
            </a:r>
            <a:r>
              <a:rPr i="1" lang="en">
                <a:latin typeface="Arial"/>
                <a:ea typeface="Arial"/>
                <a:cs typeface="Arial"/>
                <a:sym typeface="Arial"/>
              </a:rPr>
              <a:t>docker</a:t>
            </a:r>
            <a:r>
              <a:rPr lang="en">
                <a:latin typeface="Arial"/>
                <a:ea typeface="Arial"/>
                <a:cs typeface="Arial"/>
                <a:sym typeface="Arial"/>
              </a:rPr>
              <a:t> </a:t>
            </a:r>
            <a:endParaRPr>
              <a:latin typeface="Arial"/>
              <a:ea typeface="Arial"/>
              <a:cs typeface="Arial"/>
              <a:sym typeface="Arial"/>
            </a:endParaRPr>
          </a:p>
          <a:p>
            <a:pPr indent="-317500" lvl="0" marL="457200" rtl="0" algn="l">
              <a:lnSpc>
                <a:spcPct val="150000"/>
              </a:lnSpc>
              <a:spcBef>
                <a:spcPts val="0"/>
              </a:spcBef>
              <a:spcAft>
                <a:spcPts val="0"/>
              </a:spcAft>
              <a:buSzPts val="1400"/>
              <a:buFont typeface="Arial"/>
              <a:buChar char="●"/>
            </a:pPr>
            <a:r>
              <a:rPr lang="en">
                <a:latin typeface="Arial"/>
                <a:ea typeface="Arial"/>
                <a:cs typeface="Arial"/>
                <a:sym typeface="Arial"/>
              </a:rPr>
              <a:t>Not to provide end-to-end fits all analysis pipeline</a:t>
            </a:r>
            <a:endParaRPr>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2"/>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Target audience</a:t>
            </a:r>
            <a:endParaRPr/>
          </a:p>
        </p:txBody>
      </p:sp>
      <p:sp>
        <p:nvSpPr>
          <p:cNvPr id="220" name="Google Shape;220;p42"/>
          <p:cNvSpPr txBox="1"/>
          <p:nvPr>
            <p:ph idx="1" type="body"/>
          </p:nvPr>
        </p:nvSpPr>
        <p:spPr>
          <a:xfrm>
            <a:off x="628650" y="1197294"/>
            <a:ext cx="7886700" cy="326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2200">
              <a:latin typeface="Arial"/>
              <a:ea typeface="Arial"/>
              <a:cs typeface="Arial"/>
              <a:sym typeface="Arial"/>
            </a:endParaRPr>
          </a:p>
          <a:p>
            <a:pPr indent="-361950" lvl="0" marL="457200" rtl="0" algn="l">
              <a:lnSpc>
                <a:spcPct val="150000"/>
              </a:lnSpc>
              <a:spcBef>
                <a:spcPts val="0"/>
              </a:spcBef>
              <a:spcAft>
                <a:spcPts val="0"/>
              </a:spcAft>
              <a:buSzPts val="2100"/>
              <a:buChar char="●"/>
            </a:pPr>
            <a:r>
              <a:rPr lang="en">
                <a:latin typeface="Arial"/>
                <a:ea typeface="Arial"/>
                <a:cs typeface="Arial"/>
                <a:sym typeface="Arial"/>
              </a:rPr>
              <a:t>Intended for beginners with no prior experience; </a:t>
            </a:r>
            <a:r>
              <a:rPr lang="en">
                <a:latin typeface="Arial"/>
                <a:ea typeface="Arial"/>
                <a:cs typeface="Arial"/>
                <a:sym typeface="Arial"/>
              </a:rPr>
              <a:t>it might feel slow if you are already familiar with the concepts.</a:t>
            </a:r>
            <a:endParaRPr>
              <a:latin typeface="Arial"/>
              <a:ea typeface="Arial"/>
              <a:cs typeface="Arial"/>
              <a:sym typeface="Arial"/>
            </a:endParaRPr>
          </a:p>
          <a:p>
            <a:pPr indent="-361950" lvl="0" marL="457200" rtl="0" algn="l">
              <a:lnSpc>
                <a:spcPct val="150000"/>
              </a:lnSpc>
              <a:spcBef>
                <a:spcPts val="0"/>
              </a:spcBef>
              <a:spcAft>
                <a:spcPts val="0"/>
              </a:spcAft>
              <a:buSzPts val="2100"/>
              <a:buChar char="●"/>
            </a:pPr>
            <a:r>
              <a:rPr lang="en">
                <a:latin typeface="Arial"/>
                <a:ea typeface="Arial"/>
                <a:cs typeface="Arial"/>
                <a:sym typeface="Arial"/>
              </a:rPr>
              <a:t>Expected familiarity with </a:t>
            </a:r>
            <a:r>
              <a:rPr lang="en">
                <a:latin typeface="Arial"/>
                <a:ea typeface="Arial"/>
                <a:cs typeface="Arial"/>
                <a:sym typeface="Arial"/>
              </a:rPr>
              <a:t>command</a:t>
            </a:r>
            <a:r>
              <a:rPr lang="en">
                <a:latin typeface="Arial"/>
                <a:ea typeface="Arial"/>
                <a:cs typeface="Arial"/>
                <a:sym typeface="Arial"/>
              </a:rPr>
              <a:t> line.</a:t>
            </a:r>
            <a:endParaRPr>
              <a:latin typeface="Arial"/>
              <a:ea typeface="Arial"/>
              <a:cs typeface="Arial"/>
              <a:sym typeface="Arial"/>
            </a:endParaRPr>
          </a:p>
          <a:p>
            <a:pPr indent="-361950" lvl="0" marL="457200" rtl="0" algn="l">
              <a:lnSpc>
                <a:spcPct val="150000"/>
              </a:lnSpc>
              <a:spcBef>
                <a:spcPts val="0"/>
              </a:spcBef>
              <a:spcAft>
                <a:spcPts val="0"/>
              </a:spcAft>
              <a:buSzPts val="2100"/>
              <a:buChar char="●"/>
            </a:pPr>
            <a:r>
              <a:rPr lang="en">
                <a:latin typeface="Arial"/>
                <a:ea typeface="Arial"/>
                <a:cs typeface="Arial"/>
                <a:sym typeface="Arial"/>
              </a:rPr>
              <a:t>Designed for curiosity and continued exploration after the workshop!</a:t>
            </a:r>
            <a:endParaRPr>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3"/>
          <p:cNvSpPr txBox="1"/>
          <p:nvPr>
            <p:ph type="title"/>
          </p:nvPr>
        </p:nvSpPr>
        <p:spPr>
          <a:xfrm>
            <a:off x="194875" y="1491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Workshop sessions</a:t>
            </a:r>
            <a:endParaRPr/>
          </a:p>
        </p:txBody>
      </p:sp>
      <p:sp>
        <p:nvSpPr>
          <p:cNvPr id="226" name="Google Shape;226;p43"/>
          <p:cNvSpPr txBox="1"/>
          <p:nvPr>
            <p:ph idx="1" type="body"/>
          </p:nvPr>
        </p:nvSpPr>
        <p:spPr>
          <a:xfrm>
            <a:off x="259200" y="625577"/>
            <a:ext cx="8625600" cy="4435200"/>
          </a:xfrm>
          <a:prstGeom prst="rect">
            <a:avLst/>
          </a:prstGeom>
        </p:spPr>
        <p:txBody>
          <a:bodyPr anchorCtr="0" anchor="t" bIns="0" lIns="0" spcFirstLastPara="1" rIns="0" wrap="square" tIns="0">
            <a:normAutofit/>
          </a:bodyPr>
          <a:lstStyle/>
          <a:p>
            <a:pPr indent="0" lvl="0" marL="457200" rtl="0" algn="l">
              <a:lnSpc>
                <a:spcPct val="70000"/>
              </a:lnSpc>
              <a:spcBef>
                <a:spcPts val="1000"/>
              </a:spcBef>
              <a:spcAft>
                <a:spcPts val="0"/>
              </a:spcAft>
              <a:buClr>
                <a:schemeClr val="dk1"/>
              </a:buClr>
              <a:buSzPts val="1018"/>
              <a:buFont typeface="Arial"/>
              <a:buNone/>
            </a:pPr>
            <a:r>
              <a:t/>
            </a:r>
            <a:endParaRPr b="1" sz="2297">
              <a:latin typeface="Arial"/>
              <a:ea typeface="Arial"/>
              <a:cs typeface="Arial"/>
              <a:sym typeface="Arial"/>
            </a:endParaRPr>
          </a:p>
          <a:p>
            <a:pPr indent="0" lvl="0" marL="457200" rtl="0" algn="l">
              <a:lnSpc>
                <a:spcPct val="70000"/>
              </a:lnSpc>
              <a:spcBef>
                <a:spcPts val="1000"/>
              </a:spcBef>
              <a:spcAft>
                <a:spcPts val="0"/>
              </a:spcAft>
              <a:buClr>
                <a:schemeClr val="dk1"/>
              </a:buClr>
              <a:buSzPts val="1018"/>
              <a:buFont typeface="Arial"/>
              <a:buNone/>
            </a:pPr>
            <a:r>
              <a:rPr b="1" lang="en" sz="2297">
                <a:latin typeface="Arial"/>
                <a:ea typeface="Arial"/>
                <a:cs typeface="Arial"/>
                <a:sym typeface="Arial"/>
              </a:rPr>
              <a:t>Session I </a:t>
            </a:r>
            <a:endParaRPr b="1" sz="2297">
              <a:latin typeface="Arial"/>
              <a:ea typeface="Arial"/>
              <a:cs typeface="Arial"/>
              <a:sym typeface="Arial"/>
            </a:endParaRPr>
          </a:p>
          <a:p>
            <a:pPr indent="0" lvl="0" marL="457200" rtl="0" algn="l">
              <a:lnSpc>
                <a:spcPct val="70000"/>
              </a:lnSpc>
              <a:spcBef>
                <a:spcPts val="1000"/>
              </a:spcBef>
              <a:spcAft>
                <a:spcPts val="0"/>
              </a:spcAft>
              <a:buSzPts val="1018"/>
              <a:buNone/>
            </a:pPr>
            <a:r>
              <a:rPr lang="en" sz="2297">
                <a:latin typeface="Arial"/>
                <a:ea typeface="Arial"/>
                <a:cs typeface="Arial"/>
                <a:sym typeface="Arial"/>
              </a:rPr>
              <a:t>Thursday</a:t>
            </a:r>
            <a:r>
              <a:rPr lang="en" sz="2297">
                <a:latin typeface="Arial"/>
                <a:ea typeface="Arial"/>
                <a:cs typeface="Arial"/>
                <a:sym typeface="Arial"/>
              </a:rPr>
              <a:t> - February 12 </a:t>
            </a:r>
            <a:endParaRPr sz="2297">
              <a:latin typeface="Arial"/>
              <a:ea typeface="Arial"/>
              <a:cs typeface="Arial"/>
              <a:sym typeface="Arial"/>
            </a:endParaRPr>
          </a:p>
          <a:p>
            <a:pPr indent="0" lvl="0" marL="457200" rtl="0" algn="l">
              <a:lnSpc>
                <a:spcPct val="70000"/>
              </a:lnSpc>
              <a:spcBef>
                <a:spcPts val="1000"/>
              </a:spcBef>
              <a:spcAft>
                <a:spcPts val="0"/>
              </a:spcAft>
              <a:buSzPts val="1018"/>
              <a:buNone/>
            </a:pPr>
            <a:r>
              <a:rPr lang="en" sz="2297">
                <a:latin typeface="Arial"/>
                <a:ea typeface="Arial"/>
                <a:cs typeface="Arial"/>
                <a:sym typeface="Arial"/>
              </a:rPr>
              <a:t>1-3 pm</a:t>
            </a:r>
            <a:endParaRPr sz="2297">
              <a:latin typeface="Arial"/>
              <a:ea typeface="Arial"/>
              <a:cs typeface="Arial"/>
              <a:sym typeface="Arial"/>
            </a:endParaRPr>
          </a:p>
          <a:p>
            <a:pPr indent="0" lvl="0" marL="457200" rtl="0" algn="l">
              <a:lnSpc>
                <a:spcPct val="70000"/>
              </a:lnSpc>
              <a:spcBef>
                <a:spcPts val="1000"/>
              </a:spcBef>
              <a:spcAft>
                <a:spcPts val="0"/>
              </a:spcAft>
              <a:buSzPts val="1018"/>
              <a:buNone/>
            </a:pPr>
            <a:r>
              <a:t/>
            </a:r>
            <a:endParaRPr sz="2297">
              <a:latin typeface="Arial"/>
              <a:ea typeface="Arial"/>
              <a:cs typeface="Arial"/>
              <a:sym typeface="Arial"/>
            </a:endParaRPr>
          </a:p>
          <a:p>
            <a:pPr indent="0" lvl="0" marL="457200" rtl="0" algn="l">
              <a:lnSpc>
                <a:spcPct val="70000"/>
              </a:lnSpc>
              <a:spcBef>
                <a:spcPts val="1000"/>
              </a:spcBef>
              <a:spcAft>
                <a:spcPts val="0"/>
              </a:spcAft>
              <a:buClr>
                <a:schemeClr val="dk1"/>
              </a:buClr>
              <a:buSzPts val="1018"/>
              <a:buFont typeface="Arial"/>
              <a:buNone/>
            </a:pPr>
            <a:r>
              <a:rPr b="1" lang="en" sz="2297">
                <a:latin typeface="Arial"/>
                <a:ea typeface="Arial"/>
                <a:cs typeface="Arial"/>
                <a:sym typeface="Arial"/>
              </a:rPr>
              <a:t>Session II</a:t>
            </a:r>
            <a:endParaRPr b="1" sz="2297">
              <a:latin typeface="Arial"/>
              <a:ea typeface="Arial"/>
              <a:cs typeface="Arial"/>
              <a:sym typeface="Arial"/>
            </a:endParaRPr>
          </a:p>
          <a:p>
            <a:pPr indent="0" lvl="0" marL="457200" rtl="0" algn="l">
              <a:lnSpc>
                <a:spcPct val="70000"/>
              </a:lnSpc>
              <a:spcBef>
                <a:spcPts val="1000"/>
              </a:spcBef>
              <a:spcAft>
                <a:spcPts val="0"/>
              </a:spcAft>
              <a:buClr>
                <a:schemeClr val="dk1"/>
              </a:buClr>
              <a:buSzPts val="1018"/>
              <a:buFont typeface="Arial"/>
              <a:buNone/>
            </a:pPr>
            <a:r>
              <a:rPr lang="en" sz="2297">
                <a:latin typeface="Arial"/>
                <a:ea typeface="Arial"/>
                <a:cs typeface="Arial"/>
                <a:sym typeface="Arial"/>
              </a:rPr>
              <a:t>Friday - February 13 </a:t>
            </a:r>
            <a:endParaRPr sz="2297">
              <a:latin typeface="Arial"/>
              <a:ea typeface="Arial"/>
              <a:cs typeface="Arial"/>
              <a:sym typeface="Arial"/>
            </a:endParaRPr>
          </a:p>
          <a:p>
            <a:pPr indent="0" lvl="0" marL="457200" rtl="0" algn="l">
              <a:lnSpc>
                <a:spcPct val="70000"/>
              </a:lnSpc>
              <a:spcBef>
                <a:spcPts val="1000"/>
              </a:spcBef>
              <a:spcAft>
                <a:spcPts val="0"/>
              </a:spcAft>
              <a:buClr>
                <a:schemeClr val="dk1"/>
              </a:buClr>
              <a:buSzPts val="1018"/>
              <a:buFont typeface="Arial"/>
              <a:buNone/>
            </a:pPr>
            <a:r>
              <a:rPr lang="en" sz="2297">
                <a:latin typeface="Arial"/>
                <a:ea typeface="Arial"/>
                <a:cs typeface="Arial"/>
                <a:sym typeface="Arial"/>
              </a:rPr>
              <a:t>1-3 pm</a:t>
            </a:r>
            <a:endParaRPr sz="2297">
              <a:latin typeface="Arial"/>
              <a:ea typeface="Arial"/>
              <a:cs typeface="Arial"/>
              <a:sym typeface="Arial"/>
            </a:endParaRPr>
          </a:p>
          <a:p>
            <a:pPr indent="0" lvl="0" marL="457200" rtl="0" algn="l">
              <a:lnSpc>
                <a:spcPct val="70000"/>
              </a:lnSpc>
              <a:spcBef>
                <a:spcPts val="1000"/>
              </a:spcBef>
              <a:spcAft>
                <a:spcPts val="0"/>
              </a:spcAft>
              <a:buSzPts val="1018"/>
              <a:buNone/>
            </a:pPr>
            <a:r>
              <a:t/>
            </a:r>
            <a:endParaRPr sz="2297">
              <a:latin typeface="Arial"/>
              <a:ea typeface="Arial"/>
              <a:cs typeface="Arial"/>
              <a:sym typeface="Arial"/>
            </a:endParaRPr>
          </a:p>
          <a:p>
            <a:pPr indent="0" lvl="0" marL="457200" rtl="0" algn="l">
              <a:lnSpc>
                <a:spcPct val="70000"/>
              </a:lnSpc>
              <a:spcBef>
                <a:spcPts val="1000"/>
              </a:spcBef>
              <a:spcAft>
                <a:spcPts val="0"/>
              </a:spcAft>
              <a:buSzPts val="1018"/>
              <a:buNone/>
            </a:pPr>
            <a:r>
              <a:rPr b="1" lang="en" sz="2297">
                <a:latin typeface="Arial"/>
                <a:ea typeface="Arial"/>
                <a:cs typeface="Arial"/>
                <a:sym typeface="Arial"/>
              </a:rPr>
              <a:t>RNA-seq II: DGE analysis using R</a:t>
            </a:r>
            <a:r>
              <a:rPr b="1" lang="en" sz="2297">
                <a:latin typeface="Arial"/>
                <a:ea typeface="Arial"/>
                <a:cs typeface="Arial"/>
                <a:sym typeface="Arial"/>
              </a:rPr>
              <a:t> workshop</a:t>
            </a:r>
            <a:endParaRPr b="1" sz="2297">
              <a:latin typeface="Arial"/>
              <a:ea typeface="Arial"/>
              <a:cs typeface="Arial"/>
              <a:sym typeface="Arial"/>
            </a:endParaRPr>
          </a:p>
          <a:p>
            <a:pPr indent="0" lvl="0" marL="457200" rtl="0" algn="l">
              <a:lnSpc>
                <a:spcPct val="70000"/>
              </a:lnSpc>
              <a:spcBef>
                <a:spcPts val="1000"/>
              </a:spcBef>
              <a:spcAft>
                <a:spcPts val="0"/>
              </a:spcAft>
              <a:buSzPts val="1018"/>
              <a:buNone/>
            </a:pPr>
            <a:r>
              <a:rPr lang="en" sz="2297">
                <a:latin typeface="Arial"/>
                <a:ea typeface="Arial"/>
                <a:cs typeface="Arial"/>
                <a:sym typeface="Arial"/>
              </a:rPr>
              <a:t>Thursday</a:t>
            </a:r>
            <a:r>
              <a:rPr lang="en" sz="2297">
                <a:latin typeface="Arial"/>
                <a:ea typeface="Arial"/>
                <a:cs typeface="Arial"/>
                <a:sym typeface="Arial"/>
              </a:rPr>
              <a:t> - February 26</a:t>
            </a:r>
            <a:endParaRPr sz="2297">
              <a:latin typeface="Arial"/>
              <a:ea typeface="Arial"/>
              <a:cs typeface="Arial"/>
              <a:sym typeface="Arial"/>
            </a:endParaRPr>
          </a:p>
          <a:p>
            <a:pPr indent="0" lvl="0" marL="457200" rtl="0" algn="l">
              <a:lnSpc>
                <a:spcPct val="70000"/>
              </a:lnSpc>
              <a:spcBef>
                <a:spcPts val="1000"/>
              </a:spcBef>
              <a:spcAft>
                <a:spcPts val="0"/>
              </a:spcAft>
              <a:buSzPts val="1018"/>
              <a:buNone/>
            </a:pPr>
            <a:r>
              <a:rPr lang="en" sz="2297">
                <a:latin typeface="Arial"/>
                <a:ea typeface="Arial"/>
                <a:cs typeface="Arial"/>
                <a:sym typeface="Arial"/>
              </a:rPr>
              <a:t>1-4 pm</a:t>
            </a:r>
            <a:endParaRPr sz="2297">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4"/>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Poll 1</a:t>
            </a:r>
            <a:endParaRPr/>
          </a:p>
        </p:txBody>
      </p:sp>
      <p:sp>
        <p:nvSpPr>
          <p:cNvPr id="232" name="Google Shape;232;p44"/>
          <p:cNvSpPr txBox="1"/>
          <p:nvPr>
            <p:ph idx="1" type="body"/>
          </p:nvPr>
        </p:nvSpPr>
        <p:spPr>
          <a:xfrm>
            <a:off x="628650" y="1369219"/>
            <a:ext cx="7886700" cy="3263400"/>
          </a:xfrm>
          <a:prstGeom prst="rect">
            <a:avLst/>
          </a:prstGeom>
        </p:spPr>
        <p:txBody>
          <a:bodyPr anchorCtr="0" anchor="t" bIns="0" lIns="0" spcFirstLastPara="1" rIns="0" wrap="square" tIns="0">
            <a:normAutofit fontScale="92500" lnSpcReduction="20000"/>
          </a:bodyPr>
          <a:lstStyle/>
          <a:p>
            <a:pPr indent="0" lvl="0" marL="457200" rtl="0" algn="l">
              <a:lnSpc>
                <a:spcPct val="100000"/>
              </a:lnSpc>
              <a:spcBef>
                <a:spcPts val="0"/>
              </a:spcBef>
              <a:spcAft>
                <a:spcPts val="0"/>
              </a:spcAft>
              <a:buClr>
                <a:schemeClr val="dk1"/>
              </a:buClr>
              <a:buSzPct val="60869"/>
              <a:buFont typeface="Arial"/>
              <a:buNone/>
            </a:pPr>
            <a:r>
              <a:rPr lang="en" sz="2300">
                <a:solidFill>
                  <a:schemeClr val="dk1"/>
                </a:solidFill>
                <a:latin typeface="Arial"/>
                <a:ea typeface="Arial"/>
                <a:cs typeface="Arial"/>
                <a:sym typeface="Arial"/>
              </a:rPr>
              <a:t>Which is your expectation from this workshop? </a:t>
            </a:r>
            <a:endParaRPr sz="2300">
              <a:solidFill>
                <a:schemeClr val="dk1"/>
              </a:solidFill>
              <a:latin typeface="Arial"/>
              <a:ea typeface="Arial"/>
              <a:cs typeface="Arial"/>
              <a:sym typeface="Arial"/>
            </a:endParaRPr>
          </a:p>
          <a:p>
            <a:pPr indent="0" lvl="0" marL="457200" rtl="0" algn="l">
              <a:lnSpc>
                <a:spcPct val="100000"/>
              </a:lnSpc>
              <a:spcBef>
                <a:spcPts val="0"/>
              </a:spcBef>
              <a:spcAft>
                <a:spcPts val="0"/>
              </a:spcAft>
              <a:buClr>
                <a:schemeClr val="dk1"/>
              </a:buClr>
              <a:buSzPct val="60869"/>
              <a:buFont typeface="Arial"/>
              <a:buNone/>
            </a:pPr>
            <a:r>
              <a:rPr lang="en" sz="2300">
                <a:solidFill>
                  <a:schemeClr val="dk1"/>
                </a:solidFill>
                <a:latin typeface="Arial"/>
                <a:ea typeface="Arial"/>
                <a:cs typeface="Arial"/>
                <a:sym typeface="Arial"/>
              </a:rPr>
              <a:t>I want to:</a:t>
            </a:r>
            <a:endParaRPr/>
          </a:p>
          <a:p>
            <a:pPr indent="0" lvl="0" marL="0" rtl="0" algn="l">
              <a:lnSpc>
                <a:spcPct val="100000"/>
              </a:lnSpc>
              <a:spcBef>
                <a:spcPts val="0"/>
              </a:spcBef>
              <a:spcAft>
                <a:spcPts val="0"/>
              </a:spcAft>
              <a:buClr>
                <a:schemeClr val="dk1"/>
              </a:buClr>
              <a:buSzPct val="56000"/>
              <a:buFont typeface="Arial"/>
              <a:buNone/>
            </a:pPr>
            <a:r>
              <a:t/>
            </a:r>
            <a:endParaRPr sz="2500">
              <a:solidFill>
                <a:schemeClr val="dk1"/>
              </a:solidFill>
              <a:latin typeface="Arial"/>
              <a:ea typeface="Arial"/>
              <a:cs typeface="Arial"/>
              <a:sym typeface="Arial"/>
            </a:endParaRPr>
          </a:p>
          <a:p>
            <a:pPr indent="0" lvl="0" marL="457200" rtl="0" algn="l">
              <a:lnSpc>
                <a:spcPct val="150000"/>
              </a:lnSpc>
              <a:spcBef>
                <a:spcPts val="0"/>
              </a:spcBef>
              <a:spcAft>
                <a:spcPts val="0"/>
              </a:spcAft>
              <a:buClr>
                <a:schemeClr val="dk1"/>
              </a:buClr>
              <a:buSzPct val="73684"/>
              <a:buFont typeface="Arial"/>
              <a:buNone/>
            </a:pPr>
            <a:r>
              <a:rPr lang="en" sz="1900">
                <a:solidFill>
                  <a:schemeClr val="dk1"/>
                </a:solidFill>
                <a:latin typeface="Arial"/>
                <a:ea typeface="Arial"/>
                <a:cs typeface="Arial"/>
                <a:sym typeface="Arial"/>
              </a:rPr>
              <a:t>1) </a:t>
            </a:r>
            <a:r>
              <a:rPr lang="en">
                <a:solidFill>
                  <a:schemeClr val="dk1"/>
                </a:solidFill>
                <a:latin typeface="Arial"/>
                <a:ea typeface="Arial"/>
                <a:cs typeface="Arial"/>
                <a:sym typeface="Arial"/>
              </a:rPr>
              <a:t>Analyze my  RNA-seq raw data </a:t>
            </a:r>
            <a:endParaRPr>
              <a:solidFill>
                <a:schemeClr val="dk1"/>
              </a:solidFill>
              <a:latin typeface="Arial"/>
              <a:ea typeface="Arial"/>
              <a:cs typeface="Arial"/>
              <a:sym typeface="Arial"/>
            </a:endParaRPr>
          </a:p>
          <a:p>
            <a:pPr indent="0" lvl="0" marL="457200" rtl="0" algn="l">
              <a:lnSpc>
                <a:spcPct val="150000"/>
              </a:lnSpc>
              <a:spcBef>
                <a:spcPts val="0"/>
              </a:spcBef>
              <a:spcAft>
                <a:spcPts val="0"/>
              </a:spcAft>
              <a:buClr>
                <a:schemeClr val="dk1"/>
              </a:buClr>
              <a:buSzPct val="66666"/>
              <a:buFont typeface="Arial"/>
              <a:buNone/>
            </a:pPr>
            <a:r>
              <a:rPr lang="en">
                <a:solidFill>
                  <a:schemeClr val="dk1"/>
                </a:solidFill>
                <a:latin typeface="Arial"/>
                <a:ea typeface="Arial"/>
                <a:cs typeface="Arial"/>
                <a:sym typeface="Arial"/>
              </a:rPr>
              <a:t>2) Improve my existing analysis pipeline settings</a:t>
            </a:r>
            <a:endParaRPr>
              <a:solidFill>
                <a:schemeClr val="dk1"/>
              </a:solidFill>
              <a:latin typeface="Arial"/>
              <a:ea typeface="Arial"/>
              <a:cs typeface="Arial"/>
              <a:sym typeface="Arial"/>
            </a:endParaRPr>
          </a:p>
          <a:p>
            <a:pPr indent="0" lvl="0" marL="457200" rtl="0" algn="l">
              <a:lnSpc>
                <a:spcPct val="150000"/>
              </a:lnSpc>
              <a:spcBef>
                <a:spcPts val="0"/>
              </a:spcBef>
              <a:spcAft>
                <a:spcPts val="0"/>
              </a:spcAft>
              <a:buClr>
                <a:schemeClr val="dk1"/>
              </a:buClr>
              <a:buSzPct val="66666"/>
              <a:buFont typeface="Arial"/>
              <a:buNone/>
            </a:pPr>
            <a:r>
              <a:rPr lang="en">
                <a:solidFill>
                  <a:schemeClr val="dk1"/>
                </a:solidFill>
                <a:latin typeface="Arial"/>
                <a:ea typeface="Arial"/>
                <a:cs typeface="Arial"/>
                <a:sym typeface="Arial"/>
              </a:rPr>
              <a:t>3) Learn about RNA-seq analysis</a:t>
            </a:r>
            <a:endParaRPr/>
          </a:p>
          <a:p>
            <a:pPr indent="0" lvl="0" marL="457200" rtl="0" algn="l">
              <a:lnSpc>
                <a:spcPct val="150000"/>
              </a:lnSpc>
              <a:spcBef>
                <a:spcPts val="0"/>
              </a:spcBef>
              <a:spcAft>
                <a:spcPts val="0"/>
              </a:spcAft>
              <a:buClr>
                <a:schemeClr val="dk1"/>
              </a:buClr>
              <a:buSzPct val="66666"/>
              <a:buFont typeface="Arial"/>
              <a:buNone/>
            </a:pPr>
            <a:r>
              <a:t/>
            </a:r>
            <a:endParaRPr>
              <a:solidFill>
                <a:schemeClr val="dk1"/>
              </a:solidFill>
              <a:latin typeface="Arial"/>
              <a:ea typeface="Arial"/>
              <a:cs typeface="Arial"/>
              <a:sym typeface="Arial"/>
            </a:endParaRPr>
          </a:p>
          <a:p>
            <a:pPr indent="0" lvl="0" marL="457200" rtl="0" algn="l">
              <a:lnSpc>
                <a:spcPct val="150000"/>
              </a:lnSpc>
              <a:spcBef>
                <a:spcPts val="0"/>
              </a:spcBef>
              <a:spcAft>
                <a:spcPts val="0"/>
              </a:spcAft>
              <a:buClr>
                <a:schemeClr val="dk1"/>
              </a:buClr>
              <a:buSzPct val="66666"/>
              <a:buFont typeface="Arial"/>
              <a:buNone/>
            </a:pPr>
            <a:r>
              <a:rPr lang="en">
                <a:solidFill>
                  <a:schemeClr val="dk1"/>
                </a:solidFill>
                <a:latin typeface="Arial"/>
                <a:ea typeface="Arial"/>
                <a:cs typeface="Arial"/>
                <a:sym typeface="Arial"/>
              </a:rPr>
              <a:t>Please select all that apply.</a:t>
            </a:r>
            <a:endParaRPr/>
          </a:p>
          <a:p>
            <a:pPr indent="0" lvl="0" marL="0" rtl="0" algn="l">
              <a:spcBef>
                <a:spcPts val="80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5"/>
          <p:cNvSpPr txBox="1"/>
          <p:nvPr>
            <p:ph type="title"/>
          </p:nvPr>
        </p:nvSpPr>
        <p:spPr>
          <a:xfrm>
            <a:off x="134750" y="-470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Workshop outline</a:t>
            </a:r>
            <a:endParaRPr/>
          </a:p>
        </p:txBody>
      </p:sp>
      <p:sp>
        <p:nvSpPr>
          <p:cNvPr id="238" name="Google Shape;238;p45"/>
          <p:cNvSpPr txBox="1"/>
          <p:nvPr>
            <p:ph idx="1" type="body"/>
          </p:nvPr>
        </p:nvSpPr>
        <p:spPr>
          <a:xfrm>
            <a:off x="134750" y="457575"/>
            <a:ext cx="9144000" cy="4629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900">
                <a:solidFill>
                  <a:schemeClr val="accent2"/>
                </a:solidFill>
                <a:latin typeface="Arial"/>
                <a:ea typeface="Arial"/>
                <a:cs typeface="Arial"/>
                <a:sym typeface="Arial"/>
              </a:rPr>
              <a:t>Session 1 </a:t>
            </a:r>
            <a:endParaRPr b="1" sz="1900">
              <a:solidFill>
                <a:schemeClr val="accent2"/>
              </a:solidFill>
              <a:latin typeface="Arial"/>
              <a:ea typeface="Arial"/>
              <a:cs typeface="Arial"/>
              <a:sym typeface="Arial"/>
            </a:endParaRPr>
          </a:p>
          <a:p>
            <a:pPr indent="0" lvl="0" marL="0" rtl="0" algn="l">
              <a:lnSpc>
                <a:spcPct val="100000"/>
              </a:lnSpc>
              <a:spcBef>
                <a:spcPts val="0"/>
              </a:spcBef>
              <a:spcAft>
                <a:spcPts val="0"/>
              </a:spcAft>
              <a:buNone/>
            </a:pPr>
            <a:r>
              <a:t/>
            </a:r>
            <a:endParaRPr sz="600">
              <a:solidFill>
                <a:schemeClr val="accent2"/>
              </a:solidFill>
              <a:latin typeface="Arial"/>
              <a:ea typeface="Arial"/>
              <a:cs typeface="Arial"/>
              <a:sym typeface="Arial"/>
            </a:endParaRPr>
          </a:p>
          <a:p>
            <a:pPr indent="-336550" lvl="0" marL="457200" rtl="0" algn="l">
              <a:lnSpc>
                <a:spcPct val="100000"/>
              </a:lnSpc>
              <a:spcBef>
                <a:spcPts val="0"/>
              </a:spcBef>
              <a:spcAft>
                <a:spcPts val="0"/>
              </a:spcAft>
              <a:buSzPts val="1700"/>
              <a:buFont typeface="Arial"/>
              <a:buChar char="•"/>
            </a:pPr>
            <a:r>
              <a:rPr lang="en" sz="1700">
                <a:latin typeface="Arial"/>
                <a:ea typeface="Arial"/>
                <a:cs typeface="Arial"/>
                <a:sym typeface="Arial"/>
              </a:rPr>
              <a:t>RNA-seq experiments and protocols overview</a:t>
            </a:r>
            <a:endParaRPr sz="1700">
              <a:latin typeface="Arial"/>
              <a:ea typeface="Arial"/>
              <a:cs typeface="Arial"/>
              <a:sym typeface="Arial"/>
            </a:endParaRPr>
          </a:p>
          <a:p>
            <a:pPr indent="-336550" lvl="0" marL="457200" rtl="0" algn="l">
              <a:lnSpc>
                <a:spcPct val="100000"/>
              </a:lnSpc>
              <a:spcBef>
                <a:spcPts val="0"/>
              </a:spcBef>
              <a:spcAft>
                <a:spcPts val="0"/>
              </a:spcAft>
              <a:buSzPts val="1700"/>
              <a:buFont typeface="Arial"/>
              <a:buChar char="•"/>
            </a:pPr>
            <a:r>
              <a:rPr lang="en" sz="1700">
                <a:latin typeface="Arial"/>
                <a:ea typeface="Arial"/>
                <a:cs typeface="Arial"/>
                <a:sym typeface="Arial"/>
              </a:rPr>
              <a:t>Understanding</a:t>
            </a:r>
            <a:r>
              <a:rPr lang="en" sz="1700">
                <a:latin typeface="Arial"/>
                <a:ea typeface="Arial"/>
                <a:cs typeface="Arial"/>
                <a:sym typeface="Arial"/>
              </a:rPr>
              <a:t> the </a:t>
            </a:r>
            <a:r>
              <a:rPr lang="en" sz="1700">
                <a:latin typeface="Arial"/>
                <a:ea typeface="Arial"/>
                <a:cs typeface="Arial"/>
                <a:sym typeface="Arial"/>
              </a:rPr>
              <a:t>sequencer</a:t>
            </a:r>
            <a:r>
              <a:rPr lang="en" sz="1700">
                <a:latin typeface="Arial"/>
                <a:ea typeface="Arial"/>
                <a:cs typeface="Arial"/>
                <a:sym typeface="Arial"/>
              </a:rPr>
              <a:t> output</a:t>
            </a:r>
            <a:endParaRPr sz="1500">
              <a:latin typeface="Arial"/>
              <a:ea typeface="Arial"/>
              <a:cs typeface="Arial"/>
              <a:sym typeface="Arial"/>
            </a:endParaRPr>
          </a:p>
          <a:p>
            <a:pPr indent="-336550" lvl="0" marL="457200" rtl="0" algn="l">
              <a:lnSpc>
                <a:spcPct val="100000"/>
              </a:lnSpc>
              <a:spcBef>
                <a:spcPts val="0"/>
              </a:spcBef>
              <a:spcAft>
                <a:spcPts val="0"/>
              </a:spcAft>
              <a:buSzPts val="1700"/>
              <a:buFont typeface="Arial"/>
              <a:buChar char="•"/>
            </a:pPr>
            <a:r>
              <a:rPr lang="en" sz="1700">
                <a:latin typeface="Arial"/>
                <a:ea typeface="Arial"/>
                <a:cs typeface="Arial"/>
                <a:sym typeface="Arial"/>
              </a:rPr>
              <a:t>From </a:t>
            </a:r>
            <a:r>
              <a:rPr lang="en" sz="1700">
                <a:latin typeface="Arial"/>
                <a:ea typeface="Arial"/>
                <a:cs typeface="Arial"/>
                <a:sym typeface="Arial"/>
              </a:rPr>
              <a:t>sequencer</a:t>
            </a:r>
            <a:r>
              <a:rPr lang="en" sz="1700">
                <a:latin typeface="Arial"/>
                <a:ea typeface="Arial"/>
                <a:cs typeface="Arial"/>
                <a:sym typeface="Arial"/>
              </a:rPr>
              <a:t> output to FastQC </a:t>
            </a:r>
            <a:endParaRPr b="1" sz="1400">
              <a:latin typeface="Arial"/>
              <a:ea typeface="Arial"/>
              <a:cs typeface="Arial"/>
              <a:sym typeface="Arial"/>
            </a:endParaRPr>
          </a:p>
          <a:p>
            <a:pPr indent="-336550" lvl="0" marL="457200" rtl="0" algn="l">
              <a:lnSpc>
                <a:spcPct val="100000"/>
              </a:lnSpc>
              <a:spcBef>
                <a:spcPts val="0"/>
              </a:spcBef>
              <a:spcAft>
                <a:spcPts val="0"/>
              </a:spcAft>
              <a:buSzPts val="1700"/>
              <a:buChar char="•"/>
            </a:pPr>
            <a:r>
              <a:rPr lang="en" sz="1700">
                <a:latin typeface="Arial"/>
                <a:ea typeface="Arial"/>
                <a:cs typeface="Arial"/>
                <a:sym typeface="Arial"/>
              </a:rPr>
              <a:t>From FastaQC to Trimming</a:t>
            </a:r>
            <a:endParaRPr sz="1700">
              <a:latin typeface="Arial"/>
              <a:ea typeface="Arial"/>
              <a:cs typeface="Arial"/>
              <a:sym typeface="Arial"/>
            </a:endParaRPr>
          </a:p>
          <a:p>
            <a:pPr indent="0" lvl="0" marL="914400" rtl="0" algn="l">
              <a:lnSpc>
                <a:spcPct val="100000"/>
              </a:lnSpc>
              <a:spcBef>
                <a:spcPts val="1000"/>
              </a:spcBef>
              <a:spcAft>
                <a:spcPts val="0"/>
              </a:spcAft>
              <a:buNone/>
            </a:pPr>
            <a:r>
              <a:rPr lang="en" sz="1700">
                <a:latin typeface="Arial"/>
                <a:ea typeface="Arial"/>
                <a:cs typeface="Arial"/>
                <a:sym typeface="Arial"/>
              </a:rPr>
              <a:t>Break</a:t>
            </a:r>
            <a:endParaRPr sz="1700">
              <a:latin typeface="Arial"/>
              <a:ea typeface="Arial"/>
              <a:cs typeface="Arial"/>
              <a:sym typeface="Arial"/>
            </a:endParaRPr>
          </a:p>
          <a:p>
            <a:pPr indent="-336550" lvl="0" marL="457200" rtl="0" algn="l">
              <a:lnSpc>
                <a:spcPct val="100000"/>
              </a:lnSpc>
              <a:spcBef>
                <a:spcPts val="0"/>
              </a:spcBef>
              <a:spcAft>
                <a:spcPts val="0"/>
              </a:spcAft>
              <a:buSzPts val="1700"/>
              <a:buChar char="•"/>
            </a:pPr>
            <a:r>
              <a:rPr lang="en" sz="1700">
                <a:latin typeface="Arial"/>
                <a:ea typeface="Arial"/>
                <a:cs typeface="Arial"/>
                <a:sym typeface="Arial"/>
              </a:rPr>
              <a:t>Introduction to docker and setup</a:t>
            </a:r>
            <a:endParaRPr sz="1700">
              <a:latin typeface="Arial"/>
              <a:ea typeface="Arial"/>
              <a:cs typeface="Arial"/>
              <a:sym typeface="Arial"/>
            </a:endParaRPr>
          </a:p>
          <a:p>
            <a:pPr indent="-336550" lvl="0" marL="457200" rtl="0" algn="l">
              <a:lnSpc>
                <a:spcPct val="100000"/>
              </a:lnSpc>
              <a:spcBef>
                <a:spcPts val="0"/>
              </a:spcBef>
              <a:spcAft>
                <a:spcPts val="0"/>
              </a:spcAft>
              <a:buSzPts val="1700"/>
              <a:buFont typeface="Arial"/>
              <a:buChar char="•"/>
            </a:pPr>
            <a:r>
              <a:rPr lang="en" sz="1700">
                <a:latin typeface="Arial"/>
                <a:ea typeface="Arial"/>
                <a:cs typeface="Arial"/>
                <a:sym typeface="Arial"/>
              </a:rPr>
              <a:t>Demo of QC steps</a:t>
            </a:r>
            <a:endParaRPr sz="1700">
              <a:latin typeface="Arial"/>
              <a:ea typeface="Arial"/>
              <a:cs typeface="Arial"/>
              <a:sym typeface="Arial"/>
            </a:endParaRPr>
          </a:p>
          <a:p>
            <a:pPr indent="0" lvl="0" marL="0" rtl="0" algn="l">
              <a:spcBef>
                <a:spcPts val="0"/>
              </a:spcBef>
              <a:spcAft>
                <a:spcPts val="0"/>
              </a:spcAft>
              <a:buNone/>
            </a:pPr>
            <a:r>
              <a:t/>
            </a:r>
            <a:endParaRPr b="1" sz="1000">
              <a:latin typeface="Arial"/>
              <a:ea typeface="Arial"/>
              <a:cs typeface="Arial"/>
              <a:sym typeface="Arial"/>
            </a:endParaRPr>
          </a:p>
          <a:p>
            <a:pPr indent="0" lvl="0" marL="0" rtl="0" algn="l">
              <a:spcBef>
                <a:spcPts val="0"/>
              </a:spcBef>
              <a:spcAft>
                <a:spcPts val="0"/>
              </a:spcAft>
              <a:buNone/>
            </a:pPr>
            <a:r>
              <a:rPr b="1" lang="en" sz="1900">
                <a:solidFill>
                  <a:schemeClr val="accent2"/>
                </a:solidFill>
                <a:latin typeface="Arial"/>
                <a:ea typeface="Arial"/>
                <a:cs typeface="Arial"/>
                <a:sym typeface="Arial"/>
              </a:rPr>
              <a:t>Session 2 (tomorrow)</a:t>
            </a:r>
            <a:endParaRPr b="1" sz="1900">
              <a:solidFill>
                <a:schemeClr val="accent2"/>
              </a:solidFill>
              <a:latin typeface="Arial"/>
              <a:ea typeface="Arial"/>
              <a:cs typeface="Arial"/>
              <a:sym typeface="Arial"/>
            </a:endParaRPr>
          </a:p>
          <a:p>
            <a:pPr indent="-336550" lvl="0" marL="457200" rtl="0" algn="l">
              <a:lnSpc>
                <a:spcPct val="100000"/>
              </a:lnSpc>
              <a:spcBef>
                <a:spcPts val="1000"/>
              </a:spcBef>
              <a:spcAft>
                <a:spcPts val="0"/>
              </a:spcAft>
              <a:buSzPts val="1700"/>
              <a:buFont typeface="Arial"/>
              <a:buChar char="•"/>
            </a:pPr>
            <a:r>
              <a:rPr lang="en" sz="1700">
                <a:latin typeface="Arial"/>
                <a:ea typeface="Arial"/>
                <a:cs typeface="Arial"/>
                <a:sym typeface="Arial"/>
              </a:rPr>
              <a:t>Summarize steps so far</a:t>
            </a:r>
            <a:endParaRPr sz="1700">
              <a:latin typeface="Arial"/>
              <a:ea typeface="Arial"/>
              <a:cs typeface="Arial"/>
              <a:sym typeface="Arial"/>
            </a:endParaRPr>
          </a:p>
          <a:p>
            <a:pPr indent="-336550" lvl="0" marL="457200" rtl="0" algn="l">
              <a:lnSpc>
                <a:spcPct val="100000"/>
              </a:lnSpc>
              <a:spcBef>
                <a:spcPts val="0"/>
              </a:spcBef>
              <a:spcAft>
                <a:spcPts val="0"/>
              </a:spcAft>
              <a:buClr>
                <a:srgbClr val="002B42"/>
              </a:buClr>
              <a:buSzPts val="1700"/>
              <a:buFont typeface="Arial"/>
              <a:buChar char="•"/>
            </a:pPr>
            <a:r>
              <a:rPr lang="en" sz="1700">
                <a:latin typeface="Arial"/>
                <a:ea typeface="Arial"/>
                <a:cs typeface="Arial"/>
                <a:sym typeface="Arial"/>
              </a:rPr>
              <a:t>Mapping the read to reference genome</a:t>
            </a:r>
            <a:endParaRPr sz="1700">
              <a:latin typeface="Arial"/>
              <a:ea typeface="Arial"/>
              <a:cs typeface="Arial"/>
              <a:sym typeface="Arial"/>
            </a:endParaRPr>
          </a:p>
          <a:p>
            <a:pPr indent="-336550" lvl="0" marL="457200" rtl="0" algn="l">
              <a:lnSpc>
                <a:spcPct val="100000"/>
              </a:lnSpc>
              <a:spcBef>
                <a:spcPts val="0"/>
              </a:spcBef>
              <a:spcAft>
                <a:spcPts val="0"/>
              </a:spcAft>
              <a:buClr>
                <a:srgbClr val="002B42"/>
              </a:buClr>
              <a:buSzPts val="1700"/>
              <a:buFont typeface="Arial"/>
              <a:buChar char="•"/>
            </a:pPr>
            <a:r>
              <a:rPr lang="en" sz="1700">
                <a:latin typeface="Arial"/>
                <a:ea typeface="Arial"/>
                <a:cs typeface="Arial"/>
                <a:sym typeface="Arial"/>
              </a:rPr>
              <a:t>From alignment to counting</a:t>
            </a:r>
            <a:r>
              <a:rPr lang="en" sz="1700">
                <a:solidFill>
                  <a:srgbClr val="002B42"/>
                </a:solidFill>
                <a:latin typeface="Arial"/>
                <a:ea typeface="Arial"/>
                <a:cs typeface="Arial"/>
                <a:sym typeface="Arial"/>
              </a:rPr>
              <a:t> </a:t>
            </a:r>
            <a:r>
              <a:rPr lang="en" sz="1700">
                <a:latin typeface="Arial"/>
                <a:ea typeface="Arial"/>
                <a:cs typeface="Arial"/>
                <a:sym typeface="Arial"/>
              </a:rPr>
              <a:t>features </a:t>
            </a:r>
            <a:endParaRPr sz="1700">
              <a:latin typeface="Arial"/>
              <a:ea typeface="Arial"/>
              <a:cs typeface="Arial"/>
              <a:sym typeface="Arial"/>
            </a:endParaRPr>
          </a:p>
          <a:p>
            <a:pPr indent="457200" lvl="0" marL="457200" rtl="0" algn="l">
              <a:lnSpc>
                <a:spcPct val="100000"/>
              </a:lnSpc>
              <a:spcBef>
                <a:spcPts val="1000"/>
              </a:spcBef>
              <a:spcAft>
                <a:spcPts val="0"/>
              </a:spcAft>
              <a:buNone/>
            </a:pPr>
            <a:r>
              <a:rPr lang="en" sz="1600">
                <a:latin typeface="Arial"/>
                <a:ea typeface="Arial"/>
                <a:cs typeface="Arial"/>
                <a:sym typeface="Arial"/>
              </a:rPr>
              <a:t>Break</a:t>
            </a:r>
            <a:endParaRPr sz="1600">
              <a:latin typeface="Arial"/>
              <a:ea typeface="Arial"/>
              <a:cs typeface="Arial"/>
              <a:sym typeface="Arial"/>
            </a:endParaRPr>
          </a:p>
          <a:p>
            <a:pPr indent="-336550" lvl="0" marL="457200" rtl="0" algn="l">
              <a:lnSpc>
                <a:spcPct val="100000"/>
              </a:lnSpc>
              <a:spcBef>
                <a:spcPts val="1000"/>
              </a:spcBef>
              <a:spcAft>
                <a:spcPts val="0"/>
              </a:spcAft>
              <a:buSzPts val="1700"/>
              <a:buFont typeface="Arial"/>
              <a:buChar char="•"/>
            </a:pPr>
            <a:r>
              <a:rPr lang="en" sz="1700">
                <a:latin typeface="Arial"/>
                <a:ea typeface="Arial"/>
                <a:cs typeface="Arial"/>
                <a:sym typeface="Arial"/>
              </a:rPr>
              <a:t>Demo form Mapping to the count matrix</a:t>
            </a:r>
            <a:endParaRPr sz="1700">
              <a:latin typeface="Arial"/>
              <a:ea typeface="Arial"/>
              <a:cs typeface="Arial"/>
              <a:sym typeface="Arial"/>
            </a:endParaRPr>
          </a:p>
          <a:p>
            <a:pPr indent="-336550" lvl="0" marL="457200" rtl="0" algn="l">
              <a:lnSpc>
                <a:spcPct val="100000"/>
              </a:lnSpc>
              <a:spcBef>
                <a:spcPts val="0"/>
              </a:spcBef>
              <a:spcAft>
                <a:spcPts val="0"/>
              </a:spcAft>
              <a:buSzPts val="1700"/>
              <a:buFont typeface="Arial"/>
              <a:buChar char="•"/>
            </a:pPr>
            <a:r>
              <a:rPr lang="en" sz="1700">
                <a:latin typeface="Arial"/>
                <a:ea typeface="Arial"/>
                <a:cs typeface="Arial"/>
                <a:sym typeface="Arial"/>
              </a:rPr>
              <a:t>Additional resources</a:t>
            </a:r>
            <a:endParaRPr sz="1700">
              <a:latin typeface="Arial"/>
              <a:ea typeface="Arial"/>
              <a:cs typeface="Arial"/>
              <a:sym typeface="Arial"/>
            </a:endParaRPr>
          </a:p>
          <a:p>
            <a:pPr indent="0" lvl="0" marL="0" rtl="0" algn="l">
              <a:lnSpc>
                <a:spcPct val="100000"/>
              </a:lnSpc>
              <a:spcBef>
                <a:spcPts val="0"/>
              </a:spcBef>
              <a:spcAft>
                <a:spcPts val="0"/>
              </a:spcAft>
              <a:buNone/>
            </a:pPr>
            <a:r>
              <a:t/>
            </a:r>
            <a:endParaRPr b="1" sz="1800">
              <a:latin typeface="Arial"/>
              <a:ea typeface="Arial"/>
              <a:cs typeface="Arial"/>
              <a:sym typeface="Arial"/>
            </a:endParaRPr>
          </a:p>
          <a:p>
            <a:pPr indent="0" lvl="0" marL="0" rtl="0" algn="l">
              <a:spcBef>
                <a:spcPts val="0"/>
              </a:spcBef>
              <a:spcAft>
                <a:spcPts val="0"/>
              </a:spcAft>
              <a:buNone/>
            </a:pPr>
            <a:r>
              <a:t/>
            </a:r>
            <a:endParaRPr b="1" sz="180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8"/>
          <p:cNvSpPr txBox="1"/>
          <p:nvPr>
            <p:ph type="title"/>
          </p:nvPr>
        </p:nvSpPr>
        <p:spPr>
          <a:xfrm>
            <a:off x="205725" y="665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experiment</a:t>
            </a:r>
            <a:endParaRPr/>
          </a:p>
        </p:txBody>
      </p:sp>
      <p:pic>
        <p:nvPicPr>
          <p:cNvPr id="112" name="Google Shape;112;p28"/>
          <p:cNvPicPr preferRelativeResize="0"/>
          <p:nvPr/>
        </p:nvPicPr>
        <p:blipFill>
          <a:blip r:embed="rId3">
            <a:alphaModFix/>
          </a:blip>
          <a:stretch>
            <a:fillRect/>
          </a:stretch>
        </p:blipFill>
        <p:spPr>
          <a:xfrm>
            <a:off x="1140225" y="863766"/>
            <a:ext cx="6701295" cy="3871859"/>
          </a:xfrm>
          <a:prstGeom prst="rect">
            <a:avLst/>
          </a:prstGeom>
          <a:noFill/>
          <a:ln>
            <a:noFill/>
          </a:ln>
        </p:spPr>
      </p:pic>
      <p:sp>
        <p:nvSpPr>
          <p:cNvPr id="113" name="Google Shape;113;p28"/>
          <p:cNvSpPr txBox="1"/>
          <p:nvPr/>
        </p:nvSpPr>
        <p:spPr>
          <a:xfrm>
            <a:off x="4836925" y="4735625"/>
            <a:ext cx="4224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t>https://www.wikiwand.com/en/RNA-Seq</a:t>
            </a:r>
            <a:endParaRPr/>
          </a:p>
        </p:txBody>
      </p:sp>
      <p:sp>
        <p:nvSpPr>
          <p:cNvPr id="114" name="Google Shape;114;p28"/>
          <p:cNvSpPr/>
          <p:nvPr/>
        </p:nvSpPr>
        <p:spPr>
          <a:xfrm>
            <a:off x="1079100" y="759350"/>
            <a:ext cx="2292300" cy="1561800"/>
          </a:xfrm>
          <a:prstGeom prst="rect">
            <a:avLst/>
          </a:prstGeom>
          <a:noFill/>
          <a:ln cap="flat" cmpd="sng" w="3810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8"/>
          <p:cNvSpPr txBox="1"/>
          <p:nvPr/>
        </p:nvSpPr>
        <p:spPr>
          <a:xfrm>
            <a:off x="3024825" y="4199050"/>
            <a:ext cx="2220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t>mean length of 300 bp (typically ranging 200–700 bp</a:t>
            </a:r>
            <a:endParaRPr sz="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6"/>
          <p:cNvSpPr txBox="1"/>
          <p:nvPr/>
        </p:nvSpPr>
        <p:spPr>
          <a:xfrm>
            <a:off x="515800" y="3051725"/>
            <a:ext cx="6662400" cy="1043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3900">
                <a:solidFill>
                  <a:schemeClr val="accent2"/>
                </a:solidFill>
              </a:rPr>
              <a:t>Session 1</a:t>
            </a:r>
            <a:endParaRPr b="1" sz="3900">
              <a:solidFill>
                <a:schemeClr val="accent2"/>
              </a:solidFill>
            </a:endParaRPr>
          </a:p>
          <a:p>
            <a:pPr indent="0" lvl="0" marL="0" rtl="0" algn="l">
              <a:lnSpc>
                <a:spcPct val="90000"/>
              </a:lnSpc>
              <a:spcBef>
                <a:spcPts val="0"/>
              </a:spcBef>
              <a:spcAft>
                <a:spcPts val="0"/>
              </a:spcAft>
              <a:buNone/>
            </a:pPr>
            <a:r>
              <a:rPr b="1" lang="en" sz="2300">
                <a:solidFill>
                  <a:schemeClr val="dk1"/>
                </a:solidFill>
              </a:rPr>
              <a:t>Tools: Docker, FastaQC, cutadapt</a:t>
            </a:r>
            <a:endParaRPr b="1" i="1" sz="36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7"/>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249" name="Google Shape;249;p47"/>
          <p:cNvSpPr txBox="1"/>
          <p:nvPr/>
        </p:nvSpPr>
        <p:spPr>
          <a:xfrm>
            <a:off x="54700" y="2474075"/>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1 Concepts: </a:t>
            </a:r>
            <a:endParaRPr b="1" sz="1200">
              <a:solidFill>
                <a:srgbClr val="741B47"/>
              </a:solidFill>
              <a:highlight>
                <a:srgbClr val="F7F6F3"/>
              </a:highlight>
            </a:endParaRPr>
          </a:p>
        </p:txBody>
      </p:sp>
      <p:sp>
        <p:nvSpPr>
          <p:cNvPr id="250" name="Google Shape;250;p47"/>
          <p:cNvSpPr/>
          <p:nvPr/>
        </p:nvSpPr>
        <p:spPr>
          <a:xfrm flipH="1">
            <a:off x="2835850" y="2015275"/>
            <a:ext cx="207300" cy="1088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7"/>
          <p:cNvSpPr txBox="1"/>
          <p:nvPr/>
        </p:nvSpPr>
        <p:spPr>
          <a:xfrm>
            <a:off x="54700" y="3589413"/>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a:solidFill>
                  <a:srgbClr val="741B47"/>
                </a:solidFill>
                <a:latin typeface="Helvetica Neue"/>
                <a:ea typeface="Helvetica Neue"/>
                <a:cs typeface="Helvetica Neue"/>
                <a:sym typeface="Helvetica Neue"/>
              </a:rPr>
              <a:t>Session 2 Concepts: </a:t>
            </a:r>
            <a:endParaRPr b="1" sz="1200">
              <a:solidFill>
                <a:srgbClr val="741B47"/>
              </a:solidFill>
              <a:highlight>
                <a:srgbClr val="F7F6F3"/>
              </a:highlight>
            </a:endParaRPr>
          </a:p>
          <a:p>
            <a:pPr indent="0" lvl="0" marL="0" rtl="0" algn="l">
              <a:spcBef>
                <a:spcPts val="0"/>
              </a:spcBef>
              <a:spcAft>
                <a:spcPts val="0"/>
              </a:spcAft>
              <a:buNone/>
            </a:pPr>
            <a:r>
              <a:t/>
            </a:r>
            <a:endParaRPr b="1">
              <a:solidFill>
                <a:srgbClr val="741B47"/>
              </a:solidFill>
              <a:latin typeface="Helvetica Neue"/>
              <a:ea typeface="Helvetica Neue"/>
              <a:cs typeface="Helvetica Neue"/>
              <a:sym typeface="Helvetica Neue"/>
            </a:endParaRPr>
          </a:p>
        </p:txBody>
      </p:sp>
      <p:sp>
        <p:nvSpPr>
          <p:cNvPr id="252" name="Google Shape;252;p47"/>
          <p:cNvSpPr/>
          <p:nvPr/>
        </p:nvSpPr>
        <p:spPr>
          <a:xfrm>
            <a:off x="3316325" y="2030150"/>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253" name="Google Shape;253;p47"/>
          <p:cNvSpPr/>
          <p:nvPr/>
        </p:nvSpPr>
        <p:spPr>
          <a:xfrm>
            <a:off x="5445750" y="2030150"/>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254" name="Google Shape;254;p47"/>
          <p:cNvSpPr/>
          <p:nvPr/>
        </p:nvSpPr>
        <p:spPr>
          <a:xfrm>
            <a:off x="3316325" y="3283863"/>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255" name="Google Shape;255;p47"/>
          <p:cNvSpPr/>
          <p:nvPr/>
        </p:nvSpPr>
        <p:spPr>
          <a:xfrm>
            <a:off x="3316325" y="38861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256" name="Google Shape;256;p47"/>
          <p:cNvSpPr/>
          <p:nvPr/>
        </p:nvSpPr>
        <p:spPr>
          <a:xfrm>
            <a:off x="3316325" y="26815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257" name="Google Shape;257;p47"/>
          <p:cNvSpPr/>
          <p:nvPr/>
        </p:nvSpPr>
        <p:spPr>
          <a:xfrm>
            <a:off x="5445750" y="26815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258" name="Google Shape;258;p47"/>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259" name="Google Shape;259;p47"/>
          <p:cNvSpPr/>
          <p:nvPr/>
        </p:nvSpPr>
        <p:spPr>
          <a:xfrm>
            <a:off x="3316325" y="776450"/>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question</a:t>
            </a:r>
            <a:endParaRPr b="1">
              <a:solidFill>
                <a:schemeClr val="accent2"/>
              </a:solidFill>
            </a:endParaRPr>
          </a:p>
        </p:txBody>
      </p:sp>
      <p:sp>
        <p:nvSpPr>
          <p:cNvPr id="260" name="Google Shape;260;p47"/>
          <p:cNvSpPr/>
          <p:nvPr/>
        </p:nvSpPr>
        <p:spPr>
          <a:xfrm>
            <a:off x="3316325" y="1403288"/>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261" name="Google Shape;261;p47"/>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262" name="Google Shape;262;p47"/>
          <p:cNvSpPr/>
          <p:nvPr/>
        </p:nvSpPr>
        <p:spPr>
          <a:xfrm flipH="1">
            <a:off x="2835850" y="3259650"/>
            <a:ext cx="207300" cy="1088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7"/>
          <p:cNvSpPr txBox="1"/>
          <p:nvPr/>
        </p:nvSpPr>
        <p:spPr>
          <a:xfrm>
            <a:off x="7592050" y="2282038"/>
            <a:ext cx="156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Helvetica Neue"/>
                <a:ea typeface="Helvetica Neue"/>
                <a:cs typeface="Helvetica Neue"/>
                <a:sym typeface="Helvetica Neue"/>
              </a:rPr>
              <a:t>Session 1 Demo</a:t>
            </a:r>
            <a:endParaRPr b="1" sz="1200">
              <a:solidFill>
                <a:schemeClr val="accent2"/>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264" name="Google Shape;264;p47"/>
          <p:cNvSpPr/>
          <p:nvPr/>
        </p:nvSpPr>
        <p:spPr>
          <a:xfrm flipH="1" rot="10800000">
            <a:off x="7248950" y="2015175"/>
            <a:ext cx="267600" cy="10794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7"/>
          <p:cNvSpPr txBox="1"/>
          <p:nvPr/>
        </p:nvSpPr>
        <p:spPr>
          <a:xfrm>
            <a:off x="226100" y="4586700"/>
            <a:ext cx="8838300" cy="367800"/>
          </a:xfrm>
          <a:prstGeom prst="rect">
            <a:avLst/>
          </a:prstGeom>
          <a:noFill/>
          <a:ln>
            <a:noFill/>
          </a:ln>
        </p:spPr>
        <p:txBody>
          <a:bodyPr anchorCtr="0" anchor="t" bIns="91425" lIns="91425" spcFirstLastPara="1" rIns="91425" wrap="square" tIns="91425">
            <a:spAutoFit/>
          </a:bodyPr>
          <a:lstStyle/>
          <a:p>
            <a:pPr indent="0" lvl="0" marL="457200" rtl="0" algn="r">
              <a:lnSpc>
                <a:spcPct val="70000"/>
              </a:lnSpc>
              <a:spcBef>
                <a:spcPts val="1000"/>
              </a:spcBef>
              <a:spcAft>
                <a:spcPts val="0"/>
              </a:spcAft>
              <a:buNone/>
            </a:pPr>
            <a:r>
              <a:rPr b="1" lang="en" sz="1700">
                <a:solidFill>
                  <a:srgbClr val="002B42"/>
                </a:solidFill>
              </a:rPr>
              <a:t>Feb 26 - </a:t>
            </a:r>
            <a:r>
              <a:rPr b="1" lang="en" sz="1700">
                <a:solidFill>
                  <a:srgbClr val="002B42"/>
                </a:solidFill>
              </a:rPr>
              <a:t>RNA-seq II: DGE analysis using R workshop</a:t>
            </a:r>
            <a:endParaRPr b="1" sz="1700">
              <a:solidFill>
                <a:srgbClr val="262626"/>
              </a:solidFill>
              <a:highlight>
                <a:srgbClr val="F7F6F3"/>
              </a:highlight>
            </a:endParaRPr>
          </a:p>
        </p:txBody>
      </p:sp>
      <p:sp>
        <p:nvSpPr>
          <p:cNvPr id="266" name="Google Shape;266;p47"/>
          <p:cNvSpPr txBox="1"/>
          <p:nvPr/>
        </p:nvSpPr>
        <p:spPr>
          <a:xfrm>
            <a:off x="7581823" y="3495888"/>
            <a:ext cx="156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Helvetica Neue"/>
                <a:ea typeface="Helvetica Neue"/>
                <a:cs typeface="Helvetica Neue"/>
                <a:sym typeface="Helvetica Neue"/>
              </a:rPr>
              <a:t>Session 2 Demo</a:t>
            </a:r>
            <a:endParaRPr b="1" sz="1200">
              <a:solidFill>
                <a:schemeClr val="accent2"/>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267" name="Google Shape;267;p47"/>
          <p:cNvSpPr/>
          <p:nvPr/>
        </p:nvSpPr>
        <p:spPr>
          <a:xfrm flipH="1" rot="10800000">
            <a:off x="7238725" y="3334925"/>
            <a:ext cx="292800" cy="9735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8" name="Google Shape;268;p47"/>
          <p:cNvPicPr preferRelativeResize="0"/>
          <p:nvPr/>
        </p:nvPicPr>
        <p:blipFill>
          <a:blip r:embed="rId3">
            <a:alphaModFix/>
          </a:blip>
          <a:stretch>
            <a:fillRect/>
          </a:stretch>
        </p:blipFill>
        <p:spPr>
          <a:xfrm>
            <a:off x="6767525" y="147869"/>
            <a:ext cx="2011679" cy="51297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8"/>
          <p:cNvSpPr txBox="1"/>
          <p:nvPr>
            <p:ph type="title"/>
          </p:nvPr>
        </p:nvSpPr>
        <p:spPr>
          <a:xfrm>
            <a:off x="109100" y="17782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solidFill>
                  <a:srgbClr val="1155CC"/>
                </a:solidFill>
              </a:rPr>
              <a:t>Advantages and limitations</a:t>
            </a:r>
            <a:endParaRPr/>
          </a:p>
        </p:txBody>
      </p:sp>
      <p:sp>
        <p:nvSpPr>
          <p:cNvPr id="274" name="Google Shape;274;p48"/>
          <p:cNvSpPr txBox="1"/>
          <p:nvPr/>
        </p:nvSpPr>
        <p:spPr>
          <a:xfrm>
            <a:off x="45450" y="2455950"/>
            <a:ext cx="9053100" cy="2647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600">
                <a:solidFill>
                  <a:schemeClr val="dk1"/>
                </a:solidFill>
                <a:latin typeface="Helvetica Neue"/>
                <a:ea typeface="Helvetica Neue"/>
                <a:cs typeface="Helvetica Neue"/>
                <a:sym typeface="Helvetica Neue"/>
              </a:rPr>
              <a:t>● A major breakthrough (replaced microarrays) in the late 00’s and has been widely used since</a:t>
            </a:r>
            <a:endParaRPr sz="1600">
              <a:solidFill>
                <a:schemeClr val="dk1"/>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 sz="1600">
                <a:solidFill>
                  <a:schemeClr val="dk1"/>
                </a:solidFill>
                <a:latin typeface="Helvetica Neue"/>
                <a:ea typeface="Helvetica Neue"/>
                <a:cs typeface="Helvetica Neue"/>
                <a:sym typeface="Helvetica Neue"/>
              </a:rPr>
              <a:t>● Qualitative and quantitative analysis</a:t>
            </a:r>
            <a:endParaRPr sz="1600">
              <a:solidFill>
                <a:schemeClr val="dk1"/>
              </a:solidFill>
              <a:latin typeface="Helvetica Neue"/>
              <a:ea typeface="Helvetica Neue"/>
              <a:cs typeface="Helvetica Neue"/>
              <a:sym typeface="Helvetica Neue"/>
            </a:endParaRPr>
          </a:p>
          <a:p>
            <a:pPr indent="-330200" lvl="0" marL="457200" rtl="0" algn="l">
              <a:lnSpc>
                <a:spcPct val="150000"/>
              </a:lnSpc>
              <a:spcBef>
                <a:spcPts val="0"/>
              </a:spcBef>
              <a:spcAft>
                <a:spcPts val="0"/>
              </a:spcAft>
              <a:buClr>
                <a:schemeClr val="dk1"/>
              </a:buClr>
              <a:buSzPts val="1600"/>
              <a:buFont typeface="Helvetica Neue"/>
              <a:buChar char="●"/>
            </a:pPr>
            <a:r>
              <a:rPr lang="en" sz="1600">
                <a:solidFill>
                  <a:schemeClr val="dk1"/>
                </a:solidFill>
                <a:latin typeface="Helvetica Neue"/>
                <a:ea typeface="Helvetica Neue"/>
                <a:cs typeface="Helvetica Neue"/>
                <a:sym typeface="Helvetica Neue"/>
              </a:rPr>
              <a:t>Comparative transcriptomics, e.g. samples of the same tissue from different species</a:t>
            </a:r>
            <a:endParaRPr sz="1600">
              <a:solidFill>
                <a:schemeClr val="dk1"/>
              </a:solidFill>
              <a:latin typeface="Helvetica Neue"/>
              <a:ea typeface="Helvetica Neue"/>
              <a:cs typeface="Helvetica Neue"/>
              <a:sym typeface="Helvetica Neue"/>
            </a:endParaRPr>
          </a:p>
          <a:p>
            <a:pPr indent="-330200" lvl="0" marL="457200" rtl="0" algn="l">
              <a:lnSpc>
                <a:spcPct val="150000"/>
              </a:lnSpc>
              <a:spcBef>
                <a:spcPts val="0"/>
              </a:spcBef>
              <a:spcAft>
                <a:spcPts val="0"/>
              </a:spcAft>
              <a:buClr>
                <a:schemeClr val="dk1"/>
              </a:buClr>
              <a:buSzPts val="1600"/>
              <a:buFont typeface="Helvetica Neue"/>
              <a:buChar char="●"/>
            </a:pPr>
            <a:r>
              <a:rPr lang="en" sz="1600">
                <a:solidFill>
                  <a:schemeClr val="dk1"/>
                </a:solidFill>
                <a:latin typeface="Helvetica Neue"/>
                <a:ea typeface="Helvetica Neue"/>
                <a:cs typeface="Helvetica Neue"/>
                <a:sym typeface="Helvetica Neue"/>
              </a:rPr>
              <a:t>Quantification of expression signatures, e.g. in disease studies</a:t>
            </a:r>
            <a:endParaRPr sz="1600">
              <a:solidFill>
                <a:schemeClr val="dk1"/>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 sz="1600">
                <a:solidFill>
                  <a:schemeClr val="dk1"/>
                </a:solidFill>
                <a:latin typeface="Helvetica Neue"/>
                <a:ea typeface="Helvetica Neue"/>
                <a:cs typeface="Helvetica Neue"/>
                <a:sym typeface="Helvetica Neue"/>
              </a:rPr>
              <a:t>● Insufficient for studying heterogeneous systems, e.g. early development studies, complex tissues </a:t>
            </a:r>
            <a:endParaRPr sz="1600">
              <a:solidFill>
                <a:schemeClr val="dk1"/>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 sz="1600">
                <a:solidFill>
                  <a:schemeClr val="dk1"/>
                </a:solidFill>
                <a:latin typeface="Helvetica Neue"/>
                <a:ea typeface="Helvetica Neue"/>
                <a:cs typeface="Helvetica Neue"/>
                <a:sym typeface="Helvetica Neue"/>
              </a:rPr>
              <a:t>● Does not provide insights into the stochastic nature of gene expression (fluctuations in mRNA)</a:t>
            </a:r>
            <a:endParaRPr sz="1600">
              <a:solidFill>
                <a:schemeClr val="dk1"/>
              </a:solidFill>
              <a:latin typeface="Helvetica Neue"/>
              <a:ea typeface="Helvetica Neue"/>
              <a:cs typeface="Helvetica Neue"/>
              <a:sym typeface="Helvetica Neue"/>
            </a:endParaRPr>
          </a:p>
        </p:txBody>
      </p:sp>
      <p:sp>
        <p:nvSpPr>
          <p:cNvPr id="275" name="Google Shape;275;p48"/>
          <p:cNvSpPr txBox="1"/>
          <p:nvPr>
            <p:ph type="title"/>
          </p:nvPr>
        </p:nvSpPr>
        <p:spPr>
          <a:xfrm>
            <a:off x="98525" y="1158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800"/>
              <a:t>Bulk RNA-Seq</a:t>
            </a:r>
            <a:endParaRPr sz="2800"/>
          </a:p>
        </p:txBody>
      </p:sp>
      <p:sp>
        <p:nvSpPr>
          <p:cNvPr id="276" name="Google Shape;276;p48"/>
          <p:cNvSpPr txBox="1"/>
          <p:nvPr/>
        </p:nvSpPr>
        <p:spPr>
          <a:xfrm>
            <a:off x="1478025" y="585075"/>
            <a:ext cx="6519600" cy="793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000"/>
              <a:t>Averaged gene expression from a population of cells</a:t>
            </a:r>
            <a:endParaRPr sz="2000"/>
          </a:p>
        </p:txBody>
      </p:sp>
      <p:pic>
        <p:nvPicPr>
          <p:cNvPr id="277" name="Google Shape;277;p48"/>
          <p:cNvPicPr preferRelativeResize="0"/>
          <p:nvPr/>
        </p:nvPicPr>
        <p:blipFill>
          <a:blip r:embed="rId3">
            <a:alphaModFix/>
          </a:blip>
          <a:stretch>
            <a:fillRect/>
          </a:stretch>
        </p:blipFill>
        <p:spPr>
          <a:xfrm>
            <a:off x="337975" y="637900"/>
            <a:ext cx="1140050" cy="806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9"/>
          <p:cNvSpPr txBox="1"/>
          <p:nvPr>
            <p:ph type="title"/>
          </p:nvPr>
        </p:nvSpPr>
        <p:spPr>
          <a:xfrm>
            <a:off x="205725" y="665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Bulk </a:t>
            </a:r>
            <a:r>
              <a:rPr lang="en"/>
              <a:t>RNA-seq - experiment</a:t>
            </a:r>
            <a:endParaRPr/>
          </a:p>
        </p:txBody>
      </p:sp>
      <p:pic>
        <p:nvPicPr>
          <p:cNvPr id="283" name="Google Shape;283;p49"/>
          <p:cNvPicPr preferRelativeResize="0"/>
          <p:nvPr/>
        </p:nvPicPr>
        <p:blipFill>
          <a:blip r:embed="rId3">
            <a:alphaModFix/>
          </a:blip>
          <a:stretch>
            <a:fillRect/>
          </a:stretch>
        </p:blipFill>
        <p:spPr>
          <a:xfrm>
            <a:off x="1140225" y="863766"/>
            <a:ext cx="6701295" cy="3871859"/>
          </a:xfrm>
          <a:prstGeom prst="rect">
            <a:avLst/>
          </a:prstGeom>
          <a:noFill/>
          <a:ln>
            <a:noFill/>
          </a:ln>
        </p:spPr>
      </p:pic>
      <p:sp>
        <p:nvSpPr>
          <p:cNvPr id="284" name="Google Shape;284;p49"/>
          <p:cNvSpPr txBox="1"/>
          <p:nvPr/>
        </p:nvSpPr>
        <p:spPr>
          <a:xfrm>
            <a:off x="4836925" y="4735625"/>
            <a:ext cx="4224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t>https://www.wikiwand.com/en/RNA-Seq</a:t>
            </a:r>
            <a:endParaRPr/>
          </a:p>
        </p:txBody>
      </p:sp>
      <p:sp>
        <p:nvSpPr>
          <p:cNvPr id="285" name="Google Shape;285;p49"/>
          <p:cNvSpPr/>
          <p:nvPr/>
        </p:nvSpPr>
        <p:spPr>
          <a:xfrm>
            <a:off x="1079100" y="759350"/>
            <a:ext cx="2292300" cy="1561800"/>
          </a:xfrm>
          <a:prstGeom prst="rect">
            <a:avLst/>
          </a:prstGeom>
          <a:noFill/>
          <a:ln cap="flat" cmpd="sng" w="3810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9"/>
          <p:cNvSpPr txBox="1"/>
          <p:nvPr/>
        </p:nvSpPr>
        <p:spPr>
          <a:xfrm>
            <a:off x="3024825" y="4317275"/>
            <a:ext cx="2493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A64D79"/>
                </a:solidFill>
              </a:rPr>
              <a:t>mean length of 300 bp (typically ranging 200–700 bp)</a:t>
            </a:r>
            <a:endParaRPr sz="1200">
              <a:solidFill>
                <a:srgbClr val="A64D79"/>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50"/>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Types of sequencing</a:t>
            </a:r>
            <a:endParaRPr/>
          </a:p>
        </p:txBody>
      </p:sp>
      <p:sp>
        <p:nvSpPr>
          <p:cNvPr id="292" name="Google Shape;292;p50"/>
          <p:cNvSpPr txBox="1"/>
          <p:nvPr>
            <p:ph idx="1" type="body"/>
          </p:nvPr>
        </p:nvSpPr>
        <p:spPr>
          <a:xfrm>
            <a:off x="628650" y="3162650"/>
            <a:ext cx="3731400" cy="1628400"/>
          </a:xfrm>
          <a:prstGeom prst="rect">
            <a:avLst/>
          </a:prstGeom>
        </p:spPr>
        <p:txBody>
          <a:bodyPr anchorCtr="0" anchor="t" bIns="0" lIns="0" spcFirstLastPara="1" rIns="0" wrap="square" tIns="0">
            <a:normAutofit/>
          </a:bodyPr>
          <a:lstStyle/>
          <a:p>
            <a:pPr indent="-323850" lvl="0" marL="457200" rtl="0" algn="l">
              <a:spcBef>
                <a:spcPts val="800"/>
              </a:spcBef>
              <a:spcAft>
                <a:spcPts val="0"/>
              </a:spcAft>
              <a:buSzPts val="1500"/>
              <a:buFont typeface="Arial"/>
              <a:buChar char="●"/>
            </a:pPr>
            <a:r>
              <a:rPr lang="en" sz="1500">
                <a:latin typeface="Arial"/>
                <a:ea typeface="Arial"/>
                <a:cs typeface="Arial"/>
                <a:sym typeface="Arial"/>
              </a:rPr>
              <a:t>unidirectionally - sequencing from one end only</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 sz="1500">
                <a:latin typeface="Arial"/>
                <a:ea typeface="Arial"/>
                <a:cs typeface="Arial"/>
                <a:sym typeface="Arial"/>
              </a:rPr>
              <a:t>less expensive, is typically reserved for quantifying gene expression in well-annotated genomes and analyzing small RNA molecules. </a:t>
            </a:r>
            <a:endParaRPr sz="1500">
              <a:latin typeface="Arial"/>
              <a:ea typeface="Arial"/>
              <a:cs typeface="Arial"/>
              <a:sym typeface="Arial"/>
            </a:endParaRPr>
          </a:p>
        </p:txBody>
      </p:sp>
      <p:sp>
        <p:nvSpPr>
          <p:cNvPr id="293" name="Google Shape;293;p50"/>
          <p:cNvSpPr txBox="1"/>
          <p:nvPr/>
        </p:nvSpPr>
        <p:spPr>
          <a:xfrm>
            <a:off x="628650" y="4692075"/>
            <a:ext cx="5786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Helvetica Neue"/>
                <a:ea typeface="Helvetica Neue"/>
                <a:cs typeface="Helvetica Neue"/>
                <a:sym typeface="Helvetica Neue"/>
              </a:rPr>
              <a:t>https://www.genewiz.com/</a:t>
            </a:r>
            <a:endParaRPr sz="1200">
              <a:latin typeface="Helvetica Neue"/>
              <a:ea typeface="Helvetica Neue"/>
              <a:cs typeface="Helvetica Neue"/>
              <a:sym typeface="Helvetica Neue"/>
            </a:endParaRPr>
          </a:p>
        </p:txBody>
      </p:sp>
      <p:pic>
        <p:nvPicPr>
          <p:cNvPr id="294" name="Google Shape;294;p50"/>
          <p:cNvPicPr preferRelativeResize="0"/>
          <p:nvPr/>
        </p:nvPicPr>
        <p:blipFill rotWithShape="1">
          <a:blip r:embed="rId3">
            <a:alphaModFix/>
          </a:blip>
          <a:srcRect b="5424" l="2303" r="3285" t="8738"/>
          <a:stretch/>
        </p:blipFill>
        <p:spPr>
          <a:xfrm>
            <a:off x="669175" y="1401200"/>
            <a:ext cx="7805651" cy="1628400"/>
          </a:xfrm>
          <a:prstGeom prst="rect">
            <a:avLst/>
          </a:prstGeom>
          <a:noFill/>
          <a:ln>
            <a:noFill/>
          </a:ln>
        </p:spPr>
      </p:pic>
      <p:sp>
        <p:nvSpPr>
          <p:cNvPr id="295" name="Google Shape;295;p50"/>
          <p:cNvSpPr txBox="1"/>
          <p:nvPr>
            <p:ph idx="1" type="body"/>
          </p:nvPr>
        </p:nvSpPr>
        <p:spPr>
          <a:xfrm>
            <a:off x="4919975" y="3162650"/>
            <a:ext cx="3731400" cy="1628400"/>
          </a:xfrm>
          <a:prstGeom prst="rect">
            <a:avLst/>
          </a:prstGeom>
        </p:spPr>
        <p:txBody>
          <a:bodyPr anchorCtr="0" anchor="t" bIns="0" lIns="0" spcFirstLastPara="1" rIns="0" wrap="square" tIns="0">
            <a:normAutofit/>
          </a:bodyPr>
          <a:lstStyle/>
          <a:p>
            <a:pPr indent="-323850" lvl="0" marL="457200" rtl="0" algn="l">
              <a:spcBef>
                <a:spcPts val="800"/>
              </a:spcBef>
              <a:spcAft>
                <a:spcPts val="0"/>
              </a:spcAft>
              <a:buSzPts val="1500"/>
              <a:buFont typeface="Arial"/>
              <a:buChar char="●"/>
            </a:pPr>
            <a:r>
              <a:rPr lang="en" sz="1500">
                <a:latin typeface="Arial"/>
                <a:ea typeface="Arial"/>
                <a:cs typeface="Arial"/>
                <a:sym typeface="Arial"/>
              </a:rPr>
              <a:t>bidirectionally - both ends of DNA fragments to be sequenced</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 sz="1500">
                <a:latin typeface="Arial"/>
                <a:ea typeface="Arial"/>
                <a:cs typeface="Arial"/>
                <a:sym typeface="Arial"/>
              </a:rPr>
              <a:t>usually recommended for most applications as it provides richer data and permits longer library insert sizes. </a:t>
            </a:r>
            <a:endParaRPr sz="1500">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51"/>
          <p:cNvSpPr txBox="1"/>
          <p:nvPr>
            <p:ph idx="1" type="body"/>
          </p:nvPr>
        </p:nvSpPr>
        <p:spPr>
          <a:xfrm>
            <a:off x="628650" y="851769"/>
            <a:ext cx="7886700" cy="3263400"/>
          </a:xfrm>
          <a:prstGeom prst="rect">
            <a:avLst/>
          </a:prstGeom>
        </p:spPr>
        <p:txBody>
          <a:bodyPr anchorCtr="0" anchor="t" bIns="0" lIns="0" spcFirstLastPara="1" rIns="0" wrap="square" tIns="0">
            <a:normAutofit lnSpcReduction="10000"/>
          </a:bodyPr>
          <a:lstStyle/>
          <a:p>
            <a:pPr indent="0" lvl="0" marL="0" rtl="0" algn="l">
              <a:spcBef>
                <a:spcPts val="800"/>
              </a:spcBef>
              <a:spcAft>
                <a:spcPts val="0"/>
              </a:spcAft>
              <a:buNone/>
            </a:pPr>
            <a:r>
              <a:rPr b="1" lang="en"/>
              <a:t>What you will learn today:</a:t>
            </a:r>
            <a:endParaRPr b="1"/>
          </a:p>
          <a:p>
            <a:pPr indent="0" lvl="0" marL="0" rtl="0" algn="l">
              <a:spcBef>
                <a:spcPts val="800"/>
              </a:spcBef>
              <a:spcAft>
                <a:spcPts val="0"/>
              </a:spcAft>
              <a:buNone/>
            </a:pPr>
            <a:r>
              <a:rPr lang="en"/>
              <a:t>Individual tools (FastQC, cutadapt, STAR, featureCounts)</a:t>
            </a:r>
            <a:endParaRPr/>
          </a:p>
          <a:p>
            <a:pPr indent="0" lvl="0" marL="0" rtl="0" algn="l">
              <a:spcBef>
                <a:spcPts val="800"/>
              </a:spcBef>
              <a:spcAft>
                <a:spcPts val="0"/>
              </a:spcAft>
              <a:buNone/>
            </a:pPr>
            <a:r>
              <a:t/>
            </a:r>
            <a:endParaRPr/>
          </a:p>
          <a:p>
            <a:pPr indent="0" lvl="0" marL="0" rtl="0" algn="l">
              <a:spcBef>
                <a:spcPts val="800"/>
              </a:spcBef>
              <a:spcAft>
                <a:spcPts val="0"/>
              </a:spcAft>
              <a:buNone/>
            </a:pPr>
            <a:r>
              <a:rPr b="1" lang="en"/>
              <a:t>What we use at Gladstone Bioinformatics Core:</a:t>
            </a:r>
            <a:endParaRPr b="1"/>
          </a:p>
          <a:p>
            <a:pPr indent="0" lvl="0" marL="0" rtl="0" algn="l">
              <a:spcBef>
                <a:spcPts val="800"/>
              </a:spcBef>
              <a:spcAft>
                <a:spcPts val="0"/>
              </a:spcAft>
              <a:buNone/>
            </a:pPr>
            <a:r>
              <a:rPr lang="en"/>
              <a:t>Automated pipelines (nf-core/rnaseq)</a:t>
            </a:r>
            <a:endParaRPr/>
          </a:p>
          <a:p>
            <a:pPr indent="0" lvl="0" marL="457200" rtl="0" algn="l">
              <a:spcBef>
                <a:spcPts val="800"/>
              </a:spcBef>
              <a:spcAft>
                <a:spcPts val="0"/>
              </a:spcAft>
              <a:buNone/>
            </a:pPr>
            <a:r>
              <a:rPr lang="en"/>
              <a:t>• Runs all steps automatically</a:t>
            </a:r>
            <a:endParaRPr/>
          </a:p>
          <a:p>
            <a:pPr indent="0" lvl="0" marL="457200" rtl="0" algn="l">
              <a:spcBef>
                <a:spcPts val="800"/>
              </a:spcBef>
              <a:spcAft>
                <a:spcPts val="0"/>
              </a:spcAft>
              <a:buNone/>
            </a:pPr>
            <a:r>
              <a:rPr lang="en"/>
              <a:t>• Handles batch processing (100+ samples)</a:t>
            </a:r>
            <a:endParaRPr/>
          </a:p>
          <a:p>
            <a:pPr indent="0" lvl="0" marL="457200" rtl="0" algn="l">
              <a:spcBef>
                <a:spcPts val="800"/>
              </a:spcBef>
              <a:spcAft>
                <a:spcPts val="0"/>
              </a:spcAft>
              <a:buNone/>
            </a:pPr>
            <a:r>
              <a:rPr lang="en"/>
              <a:t>• Built-in best practices</a:t>
            </a:r>
            <a:endParaRPr/>
          </a:p>
          <a:p>
            <a:pPr indent="0" lvl="0" marL="457200" rtl="0" algn="l">
              <a:spcBef>
                <a:spcPts val="800"/>
              </a:spcBef>
              <a:spcAft>
                <a:spcPts val="0"/>
              </a:spcAft>
              <a:buNone/>
            </a:pPr>
            <a:r>
              <a:rPr lang="en"/>
              <a:t>• Comprehensive quality reports</a:t>
            </a:r>
            <a:endParaRPr/>
          </a:p>
        </p:txBody>
      </p:sp>
      <p:sp>
        <p:nvSpPr>
          <p:cNvPr id="301" name="Google Shape;301;p51"/>
          <p:cNvSpPr txBox="1"/>
          <p:nvPr>
            <p:ph type="title"/>
          </p:nvPr>
        </p:nvSpPr>
        <p:spPr>
          <a:xfrm>
            <a:off x="120000" y="7723"/>
            <a:ext cx="86070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Production-ready pipelines: nf-core/rnase</a:t>
            </a:r>
            <a:r>
              <a:rPr lang="en"/>
              <a:t>q</a:t>
            </a:r>
            <a:endParaRPr/>
          </a:p>
          <a:p>
            <a:pPr indent="0" lvl="0" marL="0" rtl="0" algn="l">
              <a:spcBef>
                <a:spcPts val="0"/>
              </a:spcBef>
              <a:spcAft>
                <a:spcPts val="0"/>
              </a:spcAft>
              <a:buNone/>
            </a:pPr>
            <a:r>
              <a:t/>
            </a:r>
            <a:endParaRPr/>
          </a:p>
        </p:txBody>
      </p:sp>
      <p:sp>
        <p:nvSpPr>
          <p:cNvPr id="302" name="Google Shape;302;p51"/>
          <p:cNvSpPr txBox="1"/>
          <p:nvPr/>
        </p:nvSpPr>
        <p:spPr>
          <a:xfrm>
            <a:off x="4517925" y="4286250"/>
            <a:ext cx="4564200" cy="8796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1500">
                <a:solidFill>
                  <a:srgbClr val="0066CC"/>
                </a:solidFill>
                <a:latin typeface="Helvetica Neue"/>
                <a:ea typeface="Helvetica Neue"/>
                <a:cs typeface="Helvetica Neue"/>
                <a:sym typeface="Helvetica Neue"/>
              </a:rPr>
              <a:t>🔗 </a:t>
            </a:r>
            <a:r>
              <a:rPr lang="en" sz="2100">
                <a:solidFill>
                  <a:schemeClr val="accent2"/>
                </a:solidFill>
                <a:latin typeface="Helvetica Neue"/>
                <a:ea typeface="Helvetica Neue"/>
                <a:cs typeface="Helvetica Neue"/>
                <a:sym typeface="Helvetica Neue"/>
              </a:rPr>
              <a:t>nf-core/rnaseq documentation:</a:t>
            </a:r>
            <a:br>
              <a:rPr lang="en" sz="2100">
                <a:solidFill>
                  <a:srgbClr val="002B42"/>
                </a:solidFill>
                <a:latin typeface="Helvetica Neue"/>
                <a:ea typeface="Helvetica Neue"/>
                <a:cs typeface="Helvetica Neue"/>
                <a:sym typeface="Helvetica Neue"/>
              </a:rPr>
            </a:br>
            <a:r>
              <a:rPr lang="en" sz="2100" u="sng">
                <a:solidFill>
                  <a:schemeClr val="hlink"/>
                </a:solidFill>
                <a:latin typeface="Helvetica Neue"/>
                <a:ea typeface="Helvetica Neue"/>
                <a:cs typeface="Helvetica Neue"/>
                <a:sym typeface="Helvetica Neue"/>
                <a:hlinkClick r:id="rId3"/>
              </a:rPr>
              <a:t> https://nf-co.re/rnaseq</a:t>
            </a:r>
            <a:endParaRPr sz="2100">
              <a:solidFill>
                <a:srgbClr val="002B42"/>
              </a:solidFill>
              <a:latin typeface="Helvetica Neue"/>
              <a:ea typeface="Helvetica Neue"/>
              <a:cs typeface="Helvetica Neue"/>
              <a:sym typeface="Helvetica Neu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52"/>
          <p:cNvSpPr txBox="1"/>
          <p:nvPr>
            <p:ph idx="1" type="body"/>
          </p:nvPr>
        </p:nvSpPr>
        <p:spPr>
          <a:xfrm>
            <a:off x="628650" y="851769"/>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None/>
            </a:pPr>
            <a:r>
              <a:rPr lang="en"/>
              <a:t>• </a:t>
            </a:r>
            <a:r>
              <a:rPr b="1" lang="en"/>
              <a:t>Debugging:</a:t>
            </a:r>
            <a:r>
              <a:rPr lang="en"/>
              <a:t> Know where the pipeline failed</a:t>
            </a:r>
            <a:endParaRPr/>
          </a:p>
          <a:p>
            <a:pPr indent="0" lvl="0" marL="0" rtl="0" algn="l">
              <a:spcBef>
                <a:spcPts val="800"/>
              </a:spcBef>
              <a:spcAft>
                <a:spcPts val="0"/>
              </a:spcAft>
              <a:buNone/>
            </a:pPr>
            <a:r>
              <a:rPr lang="en"/>
              <a:t>• </a:t>
            </a:r>
            <a:r>
              <a:rPr b="1" lang="en"/>
              <a:t>Customization:</a:t>
            </a:r>
            <a:r>
              <a:rPr lang="en"/>
              <a:t> Not all projects fit defaults</a:t>
            </a:r>
            <a:endParaRPr/>
          </a:p>
          <a:p>
            <a:pPr indent="0" lvl="0" marL="0" rtl="0" algn="l">
              <a:spcBef>
                <a:spcPts val="800"/>
              </a:spcBef>
              <a:spcAft>
                <a:spcPts val="0"/>
              </a:spcAft>
              <a:buNone/>
            </a:pPr>
            <a:r>
              <a:rPr lang="en"/>
              <a:t>• </a:t>
            </a:r>
            <a:r>
              <a:rPr b="1" lang="en"/>
              <a:t>Understanding:</a:t>
            </a:r>
            <a:r>
              <a:rPr lang="en"/>
              <a:t> Interpret results properly</a:t>
            </a:r>
            <a:endParaRPr/>
          </a:p>
          <a:p>
            <a:pPr indent="0" lvl="0" marL="0" rtl="0" algn="l">
              <a:spcBef>
                <a:spcPts val="800"/>
              </a:spcBef>
              <a:spcAft>
                <a:spcPts val="0"/>
              </a:spcAft>
              <a:buNone/>
            </a:pPr>
            <a:r>
              <a:rPr lang="en"/>
              <a:t>• </a:t>
            </a:r>
            <a:r>
              <a:rPr b="1" lang="en"/>
              <a:t>Troubleshooting:</a:t>
            </a:r>
            <a:r>
              <a:rPr lang="en"/>
              <a:t> Fix issues when they arise</a:t>
            </a:r>
            <a:endParaRPr/>
          </a:p>
          <a:p>
            <a:pPr indent="0" lvl="0" marL="0" rtl="0" algn="l">
              <a:spcBef>
                <a:spcPts val="800"/>
              </a:spcBef>
              <a:spcAft>
                <a:spcPts val="0"/>
              </a:spcAft>
              <a:buNone/>
            </a:pPr>
            <a:r>
              <a:t/>
            </a:r>
            <a:endParaRPr/>
          </a:p>
          <a:p>
            <a:pPr indent="0" lvl="0" marL="0" rtl="0" algn="l">
              <a:spcBef>
                <a:spcPts val="800"/>
              </a:spcBef>
              <a:spcAft>
                <a:spcPts val="0"/>
              </a:spcAft>
              <a:buNone/>
            </a:pPr>
            <a:r>
              <a:rPr i="1" lang="en"/>
              <a:t>Understanding the steps makes you a better bioinformatician and computational biologist.</a:t>
            </a:r>
            <a:endParaRPr i="1"/>
          </a:p>
          <a:p>
            <a:pPr indent="0" lvl="0" marL="0" rtl="0" algn="l">
              <a:spcBef>
                <a:spcPts val="800"/>
              </a:spcBef>
              <a:spcAft>
                <a:spcPts val="0"/>
              </a:spcAft>
              <a:buNone/>
            </a:pPr>
            <a:r>
              <a:t/>
            </a:r>
            <a:endParaRPr/>
          </a:p>
        </p:txBody>
      </p:sp>
      <p:sp>
        <p:nvSpPr>
          <p:cNvPr id="308" name="Google Shape;308;p52"/>
          <p:cNvSpPr txBox="1"/>
          <p:nvPr>
            <p:ph type="title"/>
          </p:nvPr>
        </p:nvSpPr>
        <p:spPr>
          <a:xfrm>
            <a:off x="120000" y="7723"/>
            <a:ext cx="86070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Why learn manual steps first?</a:t>
            </a:r>
            <a:endParaRPr/>
          </a:p>
          <a:p>
            <a:pPr indent="0" lvl="0" marL="0" rtl="0" algn="l">
              <a:spcBef>
                <a:spcPts val="0"/>
              </a:spcBef>
              <a:spcAft>
                <a:spcPts val="0"/>
              </a:spcAft>
              <a:buNone/>
            </a:pPr>
            <a:r>
              <a:t/>
            </a:r>
            <a:endParaRPr/>
          </a:p>
        </p:txBody>
      </p:sp>
      <p:sp>
        <p:nvSpPr>
          <p:cNvPr id="309" name="Google Shape;309;p52"/>
          <p:cNvSpPr txBox="1"/>
          <p:nvPr/>
        </p:nvSpPr>
        <p:spPr>
          <a:xfrm>
            <a:off x="4517925" y="4286250"/>
            <a:ext cx="4564200" cy="8796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1500">
                <a:solidFill>
                  <a:srgbClr val="0066CC"/>
                </a:solidFill>
                <a:latin typeface="Helvetica Neue"/>
                <a:ea typeface="Helvetica Neue"/>
                <a:cs typeface="Helvetica Neue"/>
                <a:sym typeface="Helvetica Neue"/>
              </a:rPr>
              <a:t>🔗 </a:t>
            </a:r>
            <a:r>
              <a:rPr lang="en" sz="2100">
                <a:solidFill>
                  <a:schemeClr val="accent2"/>
                </a:solidFill>
                <a:latin typeface="Helvetica Neue"/>
                <a:ea typeface="Helvetica Neue"/>
                <a:cs typeface="Helvetica Neue"/>
                <a:sym typeface="Helvetica Neue"/>
              </a:rPr>
              <a:t>nf-core/rnaseq documentation:</a:t>
            </a:r>
            <a:br>
              <a:rPr lang="en" sz="2100">
                <a:solidFill>
                  <a:srgbClr val="002B42"/>
                </a:solidFill>
                <a:latin typeface="Helvetica Neue"/>
                <a:ea typeface="Helvetica Neue"/>
                <a:cs typeface="Helvetica Neue"/>
                <a:sym typeface="Helvetica Neue"/>
              </a:rPr>
            </a:br>
            <a:r>
              <a:rPr lang="en" sz="2100" u="sng">
                <a:solidFill>
                  <a:schemeClr val="hlink"/>
                </a:solidFill>
                <a:latin typeface="Helvetica Neue"/>
                <a:ea typeface="Helvetica Neue"/>
                <a:cs typeface="Helvetica Neue"/>
                <a:sym typeface="Helvetica Neue"/>
                <a:hlinkClick r:id="rId3"/>
              </a:rPr>
              <a:t> https://nf-co.re/rnaseq</a:t>
            </a:r>
            <a:endParaRPr sz="2100">
              <a:solidFill>
                <a:srgbClr val="002B42"/>
              </a:solidFill>
              <a:latin typeface="Helvetica Neue"/>
              <a:ea typeface="Helvetica Neue"/>
              <a:cs typeface="Helvetica Neue"/>
              <a:sym typeface="Helvetica Neu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3"/>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315" name="Google Shape;315;p53"/>
          <p:cNvSpPr txBox="1"/>
          <p:nvPr/>
        </p:nvSpPr>
        <p:spPr>
          <a:xfrm>
            <a:off x="54700" y="2474075"/>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1 Concepts: </a:t>
            </a:r>
            <a:endParaRPr b="1" sz="1200">
              <a:solidFill>
                <a:srgbClr val="741B47"/>
              </a:solidFill>
              <a:highlight>
                <a:srgbClr val="F7F6F3"/>
              </a:highlight>
            </a:endParaRPr>
          </a:p>
        </p:txBody>
      </p:sp>
      <p:sp>
        <p:nvSpPr>
          <p:cNvPr id="316" name="Google Shape;316;p53"/>
          <p:cNvSpPr/>
          <p:nvPr/>
        </p:nvSpPr>
        <p:spPr>
          <a:xfrm flipH="1">
            <a:off x="2835850" y="2015275"/>
            <a:ext cx="207300" cy="1088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3"/>
          <p:cNvSpPr txBox="1"/>
          <p:nvPr/>
        </p:nvSpPr>
        <p:spPr>
          <a:xfrm>
            <a:off x="54700" y="3589413"/>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a:solidFill>
                  <a:srgbClr val="741B47"/>
                </a:solidFill>
                <a:latin typeface="Helvetica Neue"/>
                <a:ea typeface="Helvetica Neue"/>
                <a:cs typeface="Helvetica Neue"/>
                <a:sym typeface="Helvetica Neue"/>
              </a:rPr>
              <a:t>Session 2 Concepts: </a:t>
            </a:r>
            <a:endParaRPr b="1" sz="1200">
              <a:solidFill>
                <a:srgbClr val="741B47"/>
              </a:solidFill>
              <a:highlight>
                <a:srgbClr val="F7F6F3"/>
              </a:highlight>
            </a:endParaRPr>
          </a:p>
          <a:p>
            <a:pPr indent="0" lvl="0" marL="0" rtl="0" algn="l">
              <a:spcBef>
                <a:spcPts val="0"/>
              </a:spcBef>
              <a:spcAft>
                <a:spcPts val="0"/>
              </a:spcAft>
              <a:buNone/>
            </a:pPr>
            <a:r>
              <a:t/>
            </a:r>
            <a:endParaRPr b="1">
              <a:solidFill>
                <a:srgbClr val="741B47"/>
              </a:solidFill>
              <a:latin typeface="Helvetica Neue"/>
              <a:ea typeface="Helvetica Neue"/>
              <a:cs typeface="Helvetica Neue"/>
              <a:sym typeface="Helvetica Neue"/>
            </a:endParaRPr>
          </a:p>
        </p:txBody>
      </p:sp>
      <p:sp>
        <p:nvSpPr>
          <p:cNvPr id="318" name="Google Shape;318;p53"/>
          <p:cNvSpPr/>
          <p:nvPr/>
        </p:nvSpPr>
        <p:spPr>
          <a:xfrm>
            <a:off x="3316325" y="2030150"/>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319" name="Google Shape;319;p53"/>
          <p:cNvSpPr/>
          <p:nvPr/>
        </p:nvSpPr>
        <p:spPr>
          <a:xfrm>
            <a:off x="5445750" y="2030150"/>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320" name="Google Shape;320;p53"/>
          <p:cNvSpPr/>
          <p:nvPr/>
        </p:nvSpPr>
        <p:spPr>
          <a:xfrm>
            <a:off x="3316325" y="3283863"/>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321" name="Google Shape;321;p53"/>
          <p:cNvSpPr/>
          <p:nvPr/>
        </p:nvSpPr>
        <p:spPr>
          <a:xfrm>
            <a:off x="3316325" y="38861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322" name="Google Shape;322;p53"/>
          <p:cNvSpPr/>
          <p:nvPr/>
        </p:nvSpPr>
        <p:spPr>
          <a:xfrm>
            <a:off x="3316325" y="26815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323" name="Google Shape;323;p53"/>
          <p:cNvSpPr/>
          <p:nvPr/>
        </p:nvSpPr>
        <p:spPr>
          <a:xfrm>
            <a:off x="5445750" y="26815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324" name="Google Shape;324;p53"/>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325" name="Google Shape;325;p53"/>
          <p:cNvSpPr/>
          <p:nvPr/>
        </p:nvSpPr>
        <p:spPr>
          <a:xfrm>
            <a:off x="3316325" y="776450"/>
            <a:ext cx="1993500" cy="493800"/>
          </a:xfrm>
          <a:prstGeom prst="roundRect">
            <a:avLst>
              <a:gd fmla="val 16667" name="adj"/>
            </a:avLst>
          </a:prstGeom>
          <a:solidFill>
            <a:srgbClr val="CCCCC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question</a:t>
            </a:r>
            <a:endParaRPr b="1">
              <a:solidFill>
                <a:schemeClr val="accent2"/>
              </a:solidFill>
            </a:endParaRPr>
          </a:p>
        </p:txBody>
      </p:sp>
      <p:sp>
        <p:nvSpPr>
          <p:cNvPr id="326" name="Google Shape;326;p53"/>
          <p:cNvSpPr/>
          <p:nvPr/>
        </p:nvSpPr>
        <p:spPr>
          <a:xfrm>
            <a:off x="3316325" y="1403288"/>
            <a:ext cx="1993500" cy="493800"/>
          </a:xfrm>
          <a:prstGeom prst="roundRect">
            <a:avLst>
              <a:gd fmla="val 16667" name="adj"/>
            </a:avLst>
          </a:prstGeom>
          <a:solidFill>
            <a:srgbClr val="CCCCC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327" name="Google Shape;327;p53"/>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328" name="Google Shape;328;p53"/>
          <p:cNvSpPr/>
          <p:nvPr/>
        </p:nvSpPr>
        <p:spPr>
          <a:xfrm flipH="1">
            <a:off x="2835850" y="3259650"/>
            <a:ext cx="207300" cy="1088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53"/>
          <p:cNvSpPr txBox="1"/>
          <p:nvPr/>
        </p:nvSpPr>
        <p:spPr>
          <a:xfrm>
            <a:off x="7592050" y="2282038"/>
            <a:ext cx="156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Helvetica Neue"/>
                <a:ea typeface="Helvetica Neue"/>
                <a:cs typeface="Helvetica Neue"/>
                <a:sym typeface="Helvetica Neue"/>
              </a:rPr>
              <a:t>Session 1 Demo</a:t>
            </a:r>
            <a:endParaRPr b="1" sz="1200">
              <a:solidFill>
                <a:schemeClr val="accent2"/>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330" name="Google Shape;330;p53"/>
          <p:cNvSpPr/>
          <p:nvPr/>
        </p:nvSpPr>
        <p:spPr>
          <a:xfrm flipH="1" rot="10800000">
            <a:off x="7248950" y="2015175"/>
            <a:ext cx="267600" cy="10794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3"/>
          <p:cNvSpPr txBox="1"/>
          <p:nvPr/>
        </p:nvSpPr>
        <p:spPr>
          <a:xfrm>
            <a:off x="226100" y="4586700"/>
            <a:ext cx="8838300" cy="367800"/>
          </a:xfrm>
          <a:prstGeom prst="rect">
            <a:avLst/>
          </a:prstGeom>
          <a:noFill/>
          <a:ln>
            <a:noFill/>
          </a:ln>
        </p:spPr>
        <p:txBody>
          <a:bodyPr anchorCtr="0" anchor="t" bIns="91425" lIns="91425" spcFirstLastPara="1" rIns="91425" wrap="square" tIns="91425">
            <a:spAutoFit/>
          </a:bodyPr>
          <a:lstStyle/>
          <a:p>
            <a:pPr indent="0" lvl="0" marL="457200" rtl="0" algn="r">
              <a:lnSpc>
                <a:spcPct val="70000"/>
              </a:lnSpc>
              <a:spcBef>
                <a:spcPts val="1000"/>
              </a:spcBef>
              <a:spcAft>
                <a:spcPts val="0"/>
              </a:spcAft>
              <a:buNone/>
            </a:pPr>
            <a:r>
              <a:rPr b="1" lang="en" sz="1700">
                <a:solidFill>
                  <a:srgbClr val="002B42"/>
                </a:solidFill>
              </a:rPr>
              <a:t>Feb 26 - RNA-seq II: DGE analysis using R workshop</a:t>
            </a:r>
            <a:endParaRPr b="1" sz="1700">
              <a:solidFill>
                <a:srgbClr val="262626"/>
              </a:solidFill>
              <a:highlight>
                <a:srgbClr val="F7F6F3"/>
              </a:highlight>
            </a:endParaRPr>
          </a:p>
        </p:txBody>
      </p:sp>
      <p:sp>
        <p:nvSpPr>
          <p:cNvPr id="332" name="Google Shape;332;p53"/>
          <p:cNvSpPr txBox="1"/>
          <p:nvPr/>
        </p:nvSpPr>
        <p:spPr>
          <a:xfrm>
            <a:off x="7581823" y="3495888"/>
            <a:ext cx="156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Helvetica Neue"/>
                <a:ea typeface="Helvetica Neue"/>
                <a:cs typeface="Helvetica Neue"/>
                <a:sym typeface="Helvetica Neue"/>
              </a:rPr>
              <a:t>Session 2 Demo</a:t>
            </a:r>
            <a:endParaRPr b="1" sz="1200">
              <a:solidFill>
                <a:schemeClr val="accent2"/>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333" name="Google Shape;333;p53"/>
          <p:cNvSpPr/>
          <p:nvPr/>
        </p:nvSpPr>
        <p:spPr>
          <a:xfrm flipH="1" rot="10800000">
            <a:off x="7238725" y="3334925"/>
            <a:ext cx="292800" cy="9735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4" name="Google Shape;334;p53"/>
          <p:cNvPicPr preferRelativeResize="0"/>
          <p:nvPr/>
        </p:nvPicPr>
        <p:blipFill>
          <a:blip r:embed="rId3">
            <a:alphaModFix/>
          </a:blip>
          <a:stretch>
            <a:fillRect/>
          </a:stretch>
        </p:blipFill>
        <p:spPr>
          <a:xfrm>
            <a:off x="6767525" y="147869"/>
            <a:ext cx="2011679" cy="51297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4"/>
          <p:cNvSpPr txBox="1"/>
          <p:nvPr>
            <p:ph idx="1" type="body"/>
          </p:nvPr>
        </p:nvSpPr>
        <p:spPr>
          <a:xfrm>
            <a:off x="0" y="666450"/>
            <a:ext cx="8799900" cy="3810600"/>
          </a:xfrm>
          <a:prstGeom prst="rect">
            <a:avLst/>
          </a:prstGeom>
        </p:spPr>
        <p:txBody>
          <a:bodyPr anchorCtr="0" anchor="t" bIns="0" lIns="0" spcFirstLastPara="1" rIns="0" wrap="square" tIns="0">
            <a:normAutofit/>
          </a:bodyPr>
          <a:lstStyle/>
          <a:p>
            <a:pPr indent="-292100" lvl="0" marL="457200" rtl="0" algn="l">
              <a:spcBef>
                <a:spcPts val="800"/>
              </a:spcBef>
              <a:spcAft>
                <a:spcPts val="0"/>
              </a:spcAft>
              <a:buSzPts val="1000"/>
              <a:buChar char="●"/>
            </a:pPr>
            <a:r>
              <a:rPr lang="en" sz="1700"/>
              <a:t>File names often follow a format.</a:t>
            </a:r>
            <a:endParaRPr sz="1700"/>
          </a:p>
          <a:p>
            <a:pPr indent="-292100" lvl="1" marL="914400" rtl="0" algn="l">
              <a:spcBef>
                <a:spcPts val="0"/>
              </a:spcBef>
              <a:spcAft>
                <a:spcPts val="0"/>
              </a:spcAft>
              <a:buSzPts val="1000"/>
              <a:buChar char="○"/>
            </a:pPr>
            <a:r>
              <a:rPr lang="en" sz="1400"/>
              <a:t>SampleName_SampleNumber_LaneNumber_ReadNumber_SetNumber.fastq</a:t>
            </a:r>
            <a:endParaRPr sz="1400"/>
          </a:p>
          <a:p>
            <a:pPr indent="-292100" lvl="1" marL="914400" rtl="0" algn="l">
              <a:spcBef>
                <a:spcPts val="0"/>
              </a:spcBef>
              <a:spcAft>
                <a:spcPts val="0"/>
              </a:spcAft>
              <a:buSzPts val="1000"/>
              <a:buChar char="○"/>
            </a:pPr>
            <a:r>
              <a:rPr lang="en" sz="1400"/>
              <a:t>Eg – Bacteria_S1_L001_R1_001.fastq</a:t>
            </a:r>
            <a:endParaRPr sz="1400"/>
          </a:p>
          <a:p>
            <a:pPr indent="0" lvl="0" marL="0" rtl="0" algn="l">
              <a:spcBef>
                <a:spcPts val="800"/>
              </a:spcBef>
              <a:spcAft>
                <a:spcPts val="0"/>
              </a:spcAft>
              <a:buNone/>
            </a:pPr>
            <a:r>
              <a:t/>
            </a:r>
            <a:endParaRPr sz="600"/>
          </a:p>
          <a:p>
            <a:pPr indent="-292100" lvl="0" marL="457200" rtl="0" algn="l">
              <a:spcBef>
                <a:spcPts val="800"/>
              </a:spcBef>
              <a:spcAft>
                <a:spcPts val="0"/>
              </a:spcAft>
              <a:buSzPts val="1000"/>
              <a:buChar char="●"/>
            </a:pPr>
            <a:r>
              <a:rPr lang="en" sz="1700"/>
              <a:t>Paired-end reads named with R1 and R2 in file name.</a:t>
            </a:r>
            <a:endParaRPr sz="1700"/>
          </a:p>
          <a:p>
            <a:pPr indent="-292100" lvl="1" marL="914400" rtl="0" algn="l">
              <a:spcBef>
                <a:spcPts val="0"/>
              </a:spcBef>
              <a:spcAft>
                <a:spcPts val="0"/>
              </a:spcAft>
              <a:buSzPts val="1000"/>
              <a:buChar char="○"/>
            </a:pPr>
            <a:r>
              <a:rPr lang="en" sz="1400"/>
              <a:t>Eg – Bacteria_</a:t>
            </a:r>
            <a:r>
              <a:rPr lang="en" sz="1400"/>
              <a:t>GATTACA</a:t>
            </a:r>
            <a:r>
              <a:rPr lang="en" sz="1400"/>
              <a:t>_L001_R1_001.fastq and Bacteria_</a:t>
            </a:r>
            <a:r>
              <a:rPr lang="en" sz="1400"/>
              <a:t>GATTACA</a:t>
            </a:r>
            <a:r>
              <a:rPr lang="en" sz="1400"/>
              <a:t>_L001_R2_001.fastq</a:t>
            </a:r>
            <a:endParaRPr sz="1400"/>
          </a:p>
          <a:p>
            <a:pPr indent="0" lvl="0" marL="457200" rtl="0" algn="l">
              <a:spcBef>
                <a:spcPts val="800"/>
              </a:spcBef>
              <a:spcAft>
                <a:spcPts val="0"/>
              </a:spcAft>
              <a:buNone/>
            </a:pPr>
            <a:r>
              <a:t/>
            </a:r>
            <a:endParaRPr sz="1700"/>
          </a:p>
          <a:p>
            <a:pPr indent="0" lvl="0" marL="457200" rtl="0" algn="l">
              <a:spcBef>
                <a:spcPts val="800"/>
              </a:spcBef>
              <a:spcAft>
                <a:spcPts val="0"/>
              </a:spcAft>
              <a:buNone/>
            </a:pPr>
            <a:r>
              <a:t/>
            </a:r>
            <a:endParaRPr sz="600"/>
          </a:p>
          <a:p>
            <a:pPr indent="-292100" lvl="0" marL="457200" rtl="0" algn="l">
              <a:spcBef>
                <a:spcPts val="800"/>
              </a:spcBef>
              <a:spcAft>
                <a:spcPts val="0"/>
              </a:spcAft>
              <a:buSzPts val="1000"/>
              <a:buChar char="●"/>
            </a:pPr>
            <a:r>
              <a:rPr lang="en" sz="1700"/>
              <a:t>File extensions may be .fq or even .txt</a:t>
            </a:r>
            <a:endParaRPr sz="1700"/>
          </a:p>
          <a:p>
            <a:pPr indent="-292100" lvl="0" marL="457200" rtl="0" algn="l">
              <a:spcBef>
                <a:spcPts val="0"/>
              </a:spcBef>
              <a:spcAft>
                <a:spcPts val="0"/>
              </a:spcAft>
              <a:buSzPts val="1000"/>
              <a:buChar char="●"/>
            </a:pPr>
            <a:r>
              <a:rPr lang="en" sz="1700"/>
              <a:t>Often compressed using gzip.</a:t>
            </a:r>
            <a:endParaRPr sz="1700"/>
          </a:p>
          <a:p>
            <a:pPr indent="-292100" lvl="1" marL="914400" rtl="0" algn="l">
              <a:spcBef>
                <a:spcPts val="0"/>
              </a:spcBef>
              <a:spcAft>
                <a:spcPts val="0"/>
              </a:spcAft>
              <a:buSzPts val="1000"/>
              <a:buChar char="○"/>
            </a:pPr>
            <a:r>
              <a:rPr lang="en" sz="1400"/>
              <a:t>gzip is free and open-source.</a:t>
            </a:r>
            <a:endParaRPr sz="1400"/>
          </a:p>
          <a:p>
            <a:pPr indent="-292100" lvl="1" marL="914400" rtl="0" algn="l">
              <a:spcBef>
                <a:spcPts val="0"/>
              </a:spcBef>
              <a:spcAft>
                <a:spcPts val="0"/>
              </a:spcAft>
              <a:buSzPts val="1000"/>
              <a:buChar char="○"/>
            </a:pPr>
            <a:r>
              <a:rPr lang="en" sz="1400"/>
              <a:t>Resulting file names have .gz added. Example – .fq.gz.</a:t>
            </a:r>
            <a:endParaRPr sz="1400"/>
          </a:p>
        </p:txBody>
      </p:sp>
      <p:sp>
        <p:nvSpPr>
          <p:cNvPr id="340" name="Google Shape;340;p54"/>
          <p:cNvSpPr txBox="1"/>
          <p:nvPr>
            <p:ph type="title"/>
          </p:nvPr>
        </p:nvSpPr>
        <p:spPr>
          <a:xfrm>
            <a:off x="118872" y="0"/>
            <a:ext cx="91440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Clr>
                <a:schemeClr val="dk1"/>
              </a:buClr>
              <a:buSzPct val="33333"/>
              <a:buFont typeface="Arial"/>
              <a:buNone/>
            </a:pPr>
            <a:r>
              <a:rPr lang="en"/>
              <a:t>Naming conventions for fastq files</a:t>
            </a:r>
            <a:endParaRPr/>
          </a:p>
          <a:p>
            <a:pPr indent="0" lvl="0" marL="0" rtl="0" algn="l">
              <a:spcBef>
                <a:spcPts val="0"/>
              </a:spcBef>
              <a:spcAft>
                <a:spcPts val="0"/>
              </a:spcAft>
              <a:buNone/>
            </a:pPr>
            <a:r>
              <a:t/>
            </a:r>
            <a:endParaRPr/>
          </a:p>
        </p:txBody>
      </p:sp>
      <p:pic>
        <p:nvPicPr>
          <p:cNvPr id="341" name="Google Shape;341;p54"/>
          <p:cNvPicPr preferRelativeResize="0"/>
          <p:nvPr/>
        </p:nvPicPr>
        <p:blipFill>
          <a:blip r:embed="rId3">
            <a:alphaModFix/>
          </a:blip>
          <a:stretch>
            <a:fillRect/>
          </a:stretch>
        </p:blipFill>
        <p:spPr>
          <a:xfrm>
            <a:off x="4840000" y="2200500"/>
            <a:ext cx="3959901" cy="1006750"/>
          </a:xfrm>
          <a:prstGeom prst="rect">
            <a:avLst/>
          </a:prstGeom>
          <a:noFill/>
          <a:ln>
            <a:noFill/>
          </a:ln>
        </p:spPr>
      </p:pic>
      <p:pic>
        <p:nvPicPr>
          <p:cNvPr id="342" name="Google Shape;342;p54"/>
          <p:cNvPicPr preferRelativeResize="0"/>
          <p:nvPr/>
        </p:nvPicPr>
        <p:blipFill>
          <a:blip r:embed="rId4">
            <a:alphaModFix/>
          </a:blip>
          <a:stretch>
            <a:fillRect/>
          </a:stretch>
        </p:blipFill>
        <p:spPr>
          <a:xfrm>
            <a:off x="7186375" y="0"/>
            <a:ext cx="1957625" cy="17575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5"/>
          <p:cNvSpPr txBox="1"/>
          <p:nvPr>
            <p:ph type="title"/>
          </p:nvPr>
        </p:nvSpPr>
        <p:spPr>
          <a:xfrm>
            <a:off x="118872" y="0"/>
            <a:ext cx="91440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3000"/>
              <a:t>FASTQ files are text files with detailed information about each read.</a:t>
            </a:r>
            <a:endParaRPr sz="2800">
              <a:latin typeface="Arial"/>
              <a:ea typeface="Arial"/>
              <a:cs typeface="Arial"/>
              <a:sym typeface="Arial"/>
            </a:endParaRPr>
          </a:p>
        </p:txBody>
      </p:sp>
      <p:sp>
        <p:nvSpPr>
          <p:cNvPr id="348" name="Google Shape;348;p55"/>
          <p:cNvSpPr txBox="1"/>
          <p:nvPr/>
        </p:nvSpPr>
        <p:spPr>
          <a:xfrm>
            <a:off x="1031950" y="4743300"/>
            <a:ext cx="7344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Image adapted from Robert Edgar's web site https://www.drive5.com/</a:t>
            </a:r>
            <a:endParaRPr sz="1200"/>
          </a:p>
        </p:txBody>
      </p:sp>
      <p:grpSp>
        <p:nvGrpSpPr>
          <p:cNvPr id="349" name="Google Shape;349;p55"/>
          <p:cNvGrpSpPr/>
          <p:nvPr/>
        </p:nvGrpSpPr>
        <p:grpSpPr>
          <a:xfrm>
            <a:off x="588674" y="784600"/>
            <a:ext cx="7976543" cy="3102700"/>
            <a:chOff x="1031950" y="638658"/>
            <a:chExt cx="9281526" cy="3989585"/>
          </a:xfrm>
        </p:grpSpPr>
        <p:grpSp>
          <p:nvGrpSpPr>
            <p:cNvPr id="350" name="Google Shape;350;p55"/>
            <p:cNvGrpSpPr/>
            <p:nvPr/>
          </p:nvGrpSpPr>
          <p:grpSpPr>
            <a:xfrm>
              <a:off x="1031951" y="638658"/>
              <a:ext cx="6332906" cy="3989585"/>
              <a:chOff x="1031951" y="638658"/>
              <a:chExt cx="6332906" cy="3989585"/>
            </a:xfrm>
          </p:grpSpPr>
          <p:pic>
            <p:nvPicPr>
              <p:cNvPr id="351" name="Google Shape;351;p55"/>
              <p:cNvPicPr preferRelativeResize="0"/>
              <p:nvPr/>
            </p:nvPicPr>
            <p:blipFill rotWithShape="1">
              <a:blip r:embed="rId3">
                <a:alphaModFix/>
              </a:blip>
              <a:srcRect b="1941" l="0" r="0" t="0"/>
              <a:stretch/>
            </p:blipFill>
            <p:spPr>
              <a:xfrm>
                <a:off x="1031951" y="638658"/>
                <a:ext cx="6332906" cy="3989585"/>
              </a:xfrm>
              <a:prstGeom prst="rect">
                <a:avLst/>
              </a:prstGeom>
              <a:noFill/>
              <a:ln>
                <a:noFill/>
              </a:ln>
            </p:spPr>
          </p:pic>
          <p:sp>
            <p:nvSpPr>
              <p:cNvPr id="352" name="Google Shape;352;p55"/>
              <p:cNvSpPr/>
              <p:nvPr/>
            </p:nvSpPr>
            <p:spPr>
              <a:xfrm>
                <a:off x="4008763" y="1060126"/>
                <a:ext cx="2221800" cy="784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5"/>
              <p:cNvSpPr/>
              <p:nvPr/>
            </p:nvSpPr>
            <p:spPr>
              <a:xfrm>
                <a:off x="2142000" y="3267121"/>
                <a:ext cx="904200" cy="104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5"/>
              <p:cNvSpPr/>
              <p:nvPr/>
            </p:nvSpPr>
            <p:spPr>
              <a:xfrm>
                <a:off x="2419137" y="3146695"/>
                <a:ext cx="904200" cy="914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55" name="Google Shape;355;p55"/>
            <p:cNvPicPr preferRelativeResize="0"/>
            <p:nvPr/>
          </p:nvPicPr>
          <p:blipFill>
            <a:blip r:embed="rId4">
              <a:alphaModFix/>
            </a:blip>
            <a:stretch>
              <a:fillRect/>
            </a:stretch>
          </p:blipFill>
          <p:spPr>
            <a:xfrm>
              <a:off x="1031950" y="1736165"/>
              <a:ext cx="9281526" cy="1440600"/>
            </a:xfrm>
            <a:prstGeom prst="rect">
              <a:avLst/>
            </a:prstGeom>
            <a:noFill/>
            <a:ln>
              <a:noFill/>
            </a:ln>
          </p:spPr>
        </p:pic>
        <p:sp>
          <p:nvSpPr>
            <p:cNvPr id="356" name="Google Shape;356;p55"/>
            <p:cNvSpPr/>
            <p:nvPr/>
          </p:nvSpPr>
          <p:spPr>
            <a:xfrm>
              <a:off x="2277525" y="2095786"/>
              <a:ext cx="141600" cy="969900"/>
            </a:xfrm>
            <a:prstGeom prst="rect">
              <a:avLst/>
            </a:prstGeom>
            <a:noFill/>
            <a:ln cap="flat" cmpd="sng" w="38100">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5"/>
            <p:cNvSpPr/>
            <p:nvPr/>
          </p:nvSpPr>
          <p:spPr>
            <a:xfrm flipH="1">
              <a:off x="2212024" y="3389076"/>
              <a:ext cx="1026000" cy="802800"/>
            </a:xfrm>
            <a:prstGeom prst="bentUpArrow">
              <a:avLst>
                <a:gd fmla="val 11505" name="adj1"/>
                <a:gd fmla="val 18969" name="adj2"/>
                <a:gd fmla="val 25000" name="adj3"/>
              </a:avLst>
            </a:prstGeom>
            <a:solidFill>
              <a:srgbClr val="CFE2F3"/>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 name="Google Shape;358;p55"/>
          <p:cNvGrpSpPr/>
          <p:nvPr/>
        </p:nvGrpSpPr>
        <p:grpSpPr>
          <a:xfrm>
            <a:off x="2712225" y="2696050"/>
            <a:ext cx="5554225" cy="712350"/>
            <a:chOff x="2712225" y="2696050"/>
            <a:chExt cx="5554225" cy="712350"/>
          </a:xfrm>
        </p:grpSpPr>
        <p:sp>
          <p:nvSpPr>
            <p:cNvPr id="359" name="Google Shape;359;p55"/>
            <p:cNvSpPr/>
            <p:nvPr/>
          </p:nvSpPr>
          <p:spPr>
            <a:xfrm>
              <a:off x="2712225" y="2696050"/>
              <a:ext cx="801900" cy="28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0" name="Google Shape;360;p55"/>
            <p:cNvPicPr preferRelativeResize="0"/>
            <p:nvPr/>
          </p:nvPicPr>
          <p:blipFill>
            <a:blip r:embed="rId5">
              <a:alphaModFix/>
            </a:blip>
            <a:stretch>
              <a:fillRect/>
            </a:stretch>
          </p:blipFill>
          <p:spPr>
            <a:xfrm>
              <a:off x="6797900" y="2813700"/>
              <a:ext cx="1468550" cy="594700"/>
            </a:xfrm>
            <a:prstGeom prst="rect">
              <a:avLst/>
            </a:prstGeom>
            <a:noFill/>
            <a:ln>
              <a:noFill/>
            </a:ln>
          </p:spPr>
        </p:pic>
      </p:grpSp>
      <p:sp>
        <p:nvSpPr>
          <p:cNvPr id="361" name="Google Shape;361;p55"/>
          <p:cNvSpPr/>
          <p:nvPr/>
        </p:nvSpPr>
        <p:spPr>
          <a:xfrm rot="-5401094">
            <a:off x="6832126" y="2331848"/>
            <a:ext cx="942900" cy="299700"/>
          </a:xfrm>
          <a:prstGeom prst="bentUpArrow">
            <a:avLst>
              <a:gd fmla="val 25000" name="adj1"/>
              <a:gd fmla="val 25000" name="adj2"/>
              <a:gd fmla="val 25000" name="adj3"/>
            </a:avLst>
          </a:prstGeom>
          <a:solidFill>
            <a:srgbClr val="CFE2F3"/>
          </a:solidFill>
          <a:ln cap="flat" cmpd="sng" w="19050">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29"/>
          <p:cNvPicPr preferRelativeResize="0"/>
          <p:nvPr/>
        </p:nvPicPr>
        <p:blipFill>
          <a:blip r:embed="rId3">
            <a:alphaModFix/>
          </a:blip>
          <a:stretch>
            <a:fillRect/>
          </a:stretch>
        </p:blipFill>
        <p:spPr>
          <a:xfrm>
            <a:off x="83650" y="520800"/>
            <a:ext cx="6979849" cy="4042976"/>
          </a:xfrm>
          <a:prstGeom prst="rect">
            <a:avLst/>
          </a:prstGeom>
          <a:noFill/>
          <a:ln>
            <a:noFill/>
          </a:ln>
        </p:spPr>
      </p:pic>
      <p:sp>
        <p:nvSpPr>
          <p:cNvPr id="121" name="Google Shape;121;p29"/>
          <p:cNvSpPr txBox="1"/>
          <p:nvPr>
            <p:ph type="title"/>
          </p:nvPr>
        </p:nvSpPr>
        <p:spPr>
          <a:xfrm>
            <a:off x="152400" y="7620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3000">
                <a:latin typeface="Arial"/>
                <a:ea typeface="Arial"/>
                <a:cs typeface="Arial"/>
                <a:sym typeface="Arial"/>
              </a:rPr>
              <a:t>How does the bulk-RNA-seq technology work?</a:t>
            </a:r>
            <a:endParaRPr sz="3000">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6"/>
          <p:cNvSpPr txBox="1"/>
          <p:nvPr>
            <p:ph type="title"/>
          </p:nvPr>
        </p:nvSpPr>
        <p:spPr>
          <a:xfrm>
            <a:off x="118872" y="0"/>
            <a:ext cx="9144000" cy="736800"/>
          </a:xfrm>
          <a:prstGeom prst="rect">
            <a:avLst/>
          </a:prstGeom>
        </p:spPr>
        <p:txBody>
          <a:bodyPr anchorCtr="0" anchor="t" bIns="0" lIns="0" spcFirstLastPara="1" rIns="0" wrap="square" tIns="0">
            <a:normAutofit fontScale="90000"/>
          </a:bodyPr>
          <a:lstStyle/>
          <a:p>
            <a:pPr indent="0" lvl="0" marL="0" rtl="0" algn="l">
              <a:lnSpc>
                <a:spcPct val="100000"/>
              </a:lnSpc>
              <a:spcBef>
                <a:spcPts val="0"/>
              </a:spcBef>
              <a:spcAft>
                <a:spcPts val="0"/>
              </a:spcAft>
              <a:buNone/>
            </a:pPr>
            <a:r>
              <a:rPr lang="en" sz="3200">
                <a:latin typeface="Arial"/>
                <a:ea typeface="Arial"/>
                <a:cs typeface="Arial"/>
                <a:sym typeface="Arial"/>
              </a:rPr>
              <a:t>Quality score encoding based on ASCII table</a:t>
            </a:r>
            <a:endParaRPr sz="1400">
              <a:latin typeface="Arial"/>
              <a:ea typeface="Arial"/>
              <a:cs typeface="Arial"/>
              <a:sym typeface="Arial"/>
            </a:endParaRPr>
          </a:p>
          <a:p>
            <a:pPr indent="0" lvl="0" marL="0" rtl="0" algn="l">
              <a:spcBef>
                <a:spcPts val="0"/>
              </a:spcBef>
              <a:spcAft>
                <a:spcPts val="0"/>
              </a:spcAft>
              <a:buNone/>
            </a:pPr>
            <a:r>
              <a:t/>
            </a:r>
            <a:endParaRPr/>
          </a:p>
        </p:txBody>
      </p:sp>
      <p:pic>
        <p:nvPicPr>
          <p:cNvPr id="367" name="Google Shape;367;p56"/>
          <p:cNvPicPr preferRelativeResize="0"/>
          <p:nvPr/>
        </p:nvPicPr>
        <p:blipFill>
          <a:blip r:embed="rId3">
            <a:alphaModFix/>
          </a:blip>
          <a:stretch>
            <a:fillRect/>
          </a:stretch>
        </p:blipFill>
        <p:spPr>
          <a:xfrm>
            <a:off x="41450" y="2192200"/>
            <a:ext cx="9026350" cy="1243635"/>
          </a:xfrm>
          <a:prstGeom prst="rect">
            <a:avLst/>
          </a:prstGeom>
          <a:noFill/>
          <a:ln>
            <a:noFill/>
          </a:ln>
        </p:spPr>
      </p:pic>
      <p:pic>
        <p:nvPicPr>
          <p:cNvPr id="368" name="Google Shape;368;p56"/>
          <p:cNvPicPr preferRelativeResize="0"/>
          <p:nvPr/>
        </p:nvPicPr>
        <p:blipFill>
          <a:blip r:embed="rId4">
            <a:alphaModFix/>
          </a:blip>
          <a:stretch>
            <a:fillRect/>
          </a:stretch>
        </p:blipFill>
        <p:spPr>
          <a:xfrm>
            <a:off x="117654" y="974350"/>
            <a:ext cx="9026347" cy="1217850"/>
          </a:xfrm>
          <a:prstGeom prst="rect">
            <a:avLst/>
          </a:prstGeom>
          <a:noFill/>
          <a:ln>
            <a:noFill/>
          </a:ln>
        </p:spPr>
      </p:pic>
      <p:sp>
        <p:nvSpPr>
          <p:cNvPr id="369" name="Google Shape;369;p56"/>
          <p:cNvSpPr txBox="1"/>
          <p:nvPr/>
        </p:nvSpPr>
        <p:spPr>
          <a:xfrm>
            <a:off x="255475" y="3435825"/>
            <a:ext cx="8812200" cy="1177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600"/>
              <a:t>Each symbol is a pr</a:t>
            </a:r>
            <a:r>
              <a:rPr lang="en" sz="1600"/>
              <a:t>obability p that the base call is incorrect.</a:t>
            </a:r>
            <a:endParaRPr sz="1600"/>
          </a:p>
          <a:p>
            <a:pPr indent="0" lvl="0" marL="0" rtl="0" algn="l">
              <a:lnSpc>
                <a:spcPct val="150000"/>
              </a:lnSpc>
              <a:spcBef>
                <a:spcPts val="0"/>
              </a:spcBef>
              <a:spcAft>
                <a:spcPts val="0"/>
              </a:spcAft>
              <a:buNone/>
            </a:pPr>
            <a:r>
              <a:rPr lang="en" sz="1600"/>
              <a:t>The standard Sanger sequencing score to assess reliability of a base call is Q=−10 log10(p)</a:t>
            </a:r>
            <a:endParaRPr sz="1600"/>
          </a:p>
          <a:p>
            <a:pPr indent="0" lvl="0" marL="0" rtl="0" algn="l">
              <a:lnSpc>
                <a:spcPct val="150000"/>
              </a:lnSpc>
              <a:spcBef>
                <a:spcPts val="0"/>
              </a:spcBef>
              <a:spcAft>
                <a:spcPts val="0"/>
              </a:spcAft>
              <a:buNone/>
            </a:pPr>
            <a:r>
              <a:rPr b="1" i="1" lang="en" sz="1650">
                <a:solidFill>
                  <a:srgbClr val="A64D79"/>
                </a:solidFill>
                <a:highlight>
                  <a:srgbClr val="FFFFFF"/>
                </a:highlight>
                <a:latin typeface="Helvetica Neue"/>
                <a:ea typeface="Helvetica Neue"/>
                <a:cs typeface="Helvetica Neue"/>
                <a:sym typeface="Helvetica Neue"/>
              </a:rPr>
              <a:t>p</a:t>
            </a:r>
            <a:r>
              <a:rPr lang="en" sz="1650">
                <a:solidFill>
                  <a:srgbClr val="A64D79"/>
                </a:solidFill>
                <a:highlight>
                  <a:srgbClr val="FFFFFF"/>
                </a:highlight>
                <a:latin typeface="Helvetica Neue"/>
                <a:ea typeface="Helvetica Neue"/>
                <a:cs typeface="Helvetica Neue"/>
                <a:sym typeface="Helvetica Neue"/>
              </a:rPr>
              <a:t>, the probability that a given base is incorrectly called</a:t>
            </a:r>
            <a:endParaRPr sz="1900">
              <a:solidFill>
                <a:srgbClr val="A64D79"/>
              </a:solidFill>
            </a:endParaRPr>
          </a:p>
        </p:txBody>
      </p:sp>
      <p:sp>
        <p:nvSpPr>
          <p:cNvPr id="370" name="Google Shape;370;p56"/>
          <p:cNvSpPr txBox="1"/>
          <p:nvPr/>
        </p:nvSpPr>
        <p:spPr>
          <a:xfrm>
            <a:off x="118875" y="489000"/>
            <a:ext cx="883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A64D79"/>
                </a:solidFill>
              </a:rPr>
              <a:t>Measurement of the likelihood that a base call in DNA sequencing is incorrect</a:t>
            </a:r>
            <a:endParaRPr sz="1600">
              <a:solidFill>
                <a:srgbClr val="A64D79"/>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7"/>
          <p:cNvSpPr txBox="1"/>
          <p:nvPr>
            <p:ph type="title"/>
          </p:nvPr>
        </p:nvSpPr>
        <p:spPr>
          <a:xfrm>
            <a:off x="135975" y="176616"/>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Phred quality score calculation</a:t>
            </a:r>
            <a:endParaRPr/>
          </a:p>
        </p:txBody>
      </p:sp>
      <p:pic>
        <p:nvPicPr>
          <p:cNvPr id="376" name="Google Shape;376;p57"/>
          <p:cNvPicPr preferRelativeResize="0"/>
          <p:nvPr/>
        </p:nvPicPr>
        <p:blipFill>
          <a:blip r:embed="rId3">
            <a:alphaModFix/>
          </a:blip>
          <a:stretch>
            <a:fillRect/>
          </a:stretch>
        </p:blipFill>
        <p:spPr>
          <a:xfrm>
            <a:off x="812575" y="642116"/>
            <a:ext cx="7260580" cy="3570559"/>
          </a:xfrm>
          <a:prstGeom prst="rect">
            <a:avLst/>
          </a:prstGeom>
          <a:noFill/>
          <a:ln>
            <a:noFill/>
          </a:ln>
        </p:spPr>
      </p:pic>
      <p:sp>
        <p:nvSpPr>
          <p:cNvPr id="377" name="Google Shape;377;p57"/>
          <p:cNvSpPr txBox="1"/>
          <p:nvPr/>
        </p:nvSpPr>
        <p:spPr>
          <a:xfrm>
            <a:off x="255475" y="4250925"/>
            <a:ext cx="88122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800"/>
              </a:spcAft>
              <a:buNone/>
            </a:pPr>
            <a:r>
              <a:rPr lang="en" sz="1600">
                <a:solidFill>
                  <a:schemeClr val="dk1"/>
                </a:solidFill>
                <a:highlight>
                  <a:srgbClr val="FFFFFF"/>
                </a:highlight>
              </a:rPr>
              <a:t>A quality score of 20 (Q20) represents an error rate of 1 in 100 (meaning every 100 bp sequencing read may contain an error), with a corresponding call accuracy of 99%.</a:t>
            </a:r>
            <a:endParaRPr sz="15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8"/>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Knowledge check </a:t>
            </a:r>
            <a:r>
              <a:rPr lang="en"/>
              <a:t>- Poll 2</a:t>
            </a:r>
            <a:endParaRPr/>
          </a:p>
        </p:txBody>
      </p:sp>
      <p:sp>
        <p:nvSpPr>
          <p:cNvPr id="383" name="Google Shape;383;p58"/>
          <p:cNvSpPr txBox="1"/>
          <p:nvPr>
            <p:ph idx="1" type="body"/>
          </p:nvPr>
        </p:nvSpPr>
        <p:spPr>
          <a:xfrm>
            <a:off x="628650" y="1369219"/>
            <a:ext cx="7886700" cy="3263400"/>
          </a:xfrm>
          <a:prstGeom prst="rect">
            <a:avLst/>
          </a:prstGeom>
        </p:spPr>
        <p:txBody>
          <a:bodyPr anchorCtr="0" anchor="t" bIns="0" lIns="0" spcFirstLastPara="1" rIns="0" wrap="square" tIns="0">
            <a:normAutofit fontScale="85000" lnSpcReduction="20000"/>
          </a:bodyPr>
          <a:lstStyle/>
          <a:p>
            <a:pPr indent="0" lvl="0" marL="0" rtl="0" algn="l">
              <a:spcBef>
                <a:spcPts val="800"/>
              </a:spcBef>
              <a:spcAft>
                <a:spcPts val="0"/>
              </a:spcAft>
              <a:buNone/>
            </a:pPr>
            <a:r>
              <a:rPr lang="en"/>
              <a:t>What is the Q-score (ASCII) of the 3rd base?</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@SIM:1:FCX:1:15:6329:1045 1:N:0:2</a:t>
            </a:r>
            <a:endParaRPr/>
          </a:p>
          <a:p>
            <a:pPr indent="0" lvl="0" marL="0" rtl="0" algn="l">
              <a:spcBef>
                <a:spcPts val="800"/>
              </a:spcBef>
              <a:spcAft>
                <a:spcPts val="0"/>
              </a:spcAft>
              <a:buNone/>
            </a:pPr>
            <a:r>
              <a:rPr lang="en"/>
              <a:t>TCGCACTCAACGCCCTGCATA</a:t>
            </a:r>
            <a:endParaRPr/>
          </a:p>
          <a:p>
            <a:pPr indent="0" lvl="0" marL="0" rtl="0" algn="l">
              <a:spcBef>
                <a:spcPts val="800"/>
              </a:spcBef>
              <a:spcAft>
                <a:spcPts val="0"/>
              </a:spcAft>
              <a:buNone/>
            </a:pPr>
            <a:r>
              <a:rPr lang="en"/>
              <a:t>+</a:t>
            </a:r>
            <a:endParaRPr/>
          </a:p>
          <a:p>
            <a:pPr indent="0" lvl="0" marL="0" rtl="0" algn="l">
              <a:spcBef>
                <a:spcPts val="800"/>
              </a:spcBef>
              <a:spcAft>
                <a:spcPts val="0"/>
              </a:spcAft>
              <a:buNone/>
            </a:pPr>
            <a:r>
              <a:rPr lang="en"/>
              <a:t>&lt;&gt;;##=&gt;&lt;9=AAAAAAAAA9#</a:t>
            </a:r>
            <a:endParaRPr/>
          </a:p>
          <a:p>
            <a:pPr indent="0" lvl="0" marL="0" rtl="0" algn="l">
              <a:spcBef>
                <a:spcPts val="800"/>
              </a:spcBef>
              <a:spcAft>
                <a:spcPts val="0"/>
              </a:spcAft>
              <a:buNone/>
            </a:pPr>
            <a:r>
              <a:t/>
            </a:r>
            <a:endParaRPr/>
          </a:p>
          <a:p>
            <a:pPr indent="-304165" lvl="0" marL="914400" rtl="0" algn="l">
              <a:lnSpc>
                <a:spcPct val="100000"/>
              </a:lnSpc>
              <a:spcBef>
                <a:spcPts val="800"/>
              </a:spcBef>
              <a:spcAft>
                <a:spcPts val="0"/>
              </a:spcAft>
              <a:buSzPct val="66666"/>
              <a:buAutoNum type="arabicPeriod"/>
            </a:pPr>
            <a:r>
              <a:rPr lang="en"/>
              <a:t>G</a:t>
            </a:r>
            <a:endParaRPr/>
          </a:p>
          <a:p>
            <a:pPr indent="-304165" lvl="0" marL="914400" rtl="0" algn="l">
              <a:lnSpc>
                <a:spcPct val="100000"/>
              </a:lnSpc>
              <a:spcBef>
                <a:spcPts val="0"/>
              </a:spcBef>
              <a:spcAft>
                <a:spcPts val="0"/>
              </a:spcAft>
              <a:buSzPct val="66666"/>
              <a:buAutoNum type="arabicPeriod"/>
            </a:pPr>
            <a:r>
              <a:rPr lang="en"/>
              <a:t>&gt;</a:t>
            </a:r>
            <a:endParaRPr/>
          </a:p>
          <a:p>
            <a:pPr indent="-304165" lvl="0" marL="914400" rtl="0" algn="l">
              <a:lnSpc>
                <a:spcPct val="100000"/>
              </a:lnSpc>
              <a:spcBef>
                <a:spcPts val="0"/>
              </a:spcBef>
              <a:spcAft>
                <a:spcPts val="0"/>
              </a:spcAft>
              <a:buSzPct val="66666"/>
              <a:buAutoNum type="arabicPeriod"/>
            </a:pPr>
            <a:r>
              <a:rPr lang="en"/>
              <a:t>;</a:t>
            </a:r>
            <a:endParaRPr/>
          </a:p>
          <a:p>
            <a:pPr indent="-304165" lvl="0" marL="914400" rtl="0" algn="l">
              <a:lnSpc>
                <a:spcPct val="100000"/>
              </a:lnSpc>
              <a:spcBef>
                <a:spcPts val="0"/>
              </a:spcBef>
              <a:spcAft>
                <a:spcPts val="0"/>
              </a:spcAft>
              <a:buSzPct val="66666"/>
              <a:buAutoNum type="arabicPeriod"/>
            </a:pPr>
            <a:r>
              <a:rPr lang="en"/>
              <a:t>I</a:t>
            </a:r>
            <a:endParaRPr/>
          </a:p>
          <a:p>
            <a:pPr indent="-304165" lvl="0" marL="914400" rtl="0" algn="l">
              <a:lnSpc>
                <a:spcPct val="100000"/>
              </a:lnSpc>
              <a:spcBef>
                <a:spcPts val="0"/>
              </a:spcBef>
              <a:spcAft>
                <a:spcPts val="0"/>
              </a:spcAft>
              <a:buSzPct val="66666"/>
              <a:buAutoNum type="arabicPeriod"/>
            </a:pPr>
            <a:r>
              <a:rPr lang="en"/>
              <a:t>None of the above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9"/>
          <p:cNvSpPr txBox="1"/>
          <p:nvPr>
            <p:ph type="title"/>
          </p:nvPr>
        </p:nvSpPr>
        <p:spPr>
          <a:xfrm>
            <a:off x="118872" y="0"/>
            <a:ext cx="9008100" cy="7368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3259">
                <a:solidFill>
                  <a:srgbClr val="1155CC"/>
                </a:solidFill>
                <a:latin typeface="Arial"/>
                <a:ea typeface="Arial"/>
                <a:cs typeface="Arial"/>
                <a:sym typeface="Arial"/>
              </a:rPr>
              <a:t>Base calling may not be accurate</a:t>
            </a:r>
            <a:endParaRPr sz="3259">
              <a:solidFill>
                <a:srgbClr val="1155CC"/>
              </a:solidFill>
              <a:latin typeface="Arial"/>
              <a:ea typeface="Arial"/>
              <a:cs typeface="Arial"/>
              <a:sym typeface="Arial"/>
            </a:endParaRPr>
          </a:p>
          <a:p>
            <a:pPr indent="0" lvl="0" marL="0" rtl="0" algn="l">
              <a:spcBef>
                <a:spcPts val="0"/>
              </a:spcBef>
              <a:spcAft>
                <a:spcPts val="0"/>
              </a:spcAft>
              <a:buSzPts val="990"/>
              <a:buNone/>
            </a:pPr>
            <a:r>
              <a:rPr lang="en" sz="1960">
                <a:solidFill>
                  <a:srgbClr val="1155CC"/>
                </a:solidFill>
                <a:latin typeface="Arial"/>
                <a:ea typeface="Arial"/>
                <a:cs typeface="Arial"/>
                <a:sym typeface="Arial"/>
              </a:rPr>
              <a:t>Possible causes</a:t>
            </a:r>
            <a:endParaRPr sz="1660">
              <a:solidFill>
                <a:srgbClr val="1155CC"/>
              </a:solidFill>
              <a:latin typeface="Arial"/>
              <a:ea typeface="Arial"/>
              <a:cs typeface="Arial"/>
              <a:sym typeface="Arial"/>
            </a:endParaRPr>
          </a:p>
        </p:txBody>
      </p:sp>
      <p:sp>
        <p:nvSpPr>
          <p:cNvPr id="389" name="Google Shape;389;p59"/>
          <p:cNvSpPr txBox="1"/>
          <p:nvPr/>
        </p:nvSpPr>
        <p:spPr>
          <a:xfrm>
            <a:off x="135900" y="1126000"/>
            <a:ext cx="6537000" cy="3955800"/>
          </a:xfrm>
          <a:prstGeom prst="rect">
            <a:avLst/>
          </a:prstGeom>
          <a:noFill/>
          <a:ln>
            <a:noFill/>
          </a:ln>
        </p:spPr>
        <p:txBody>
          <a:bodyPr anchorCtr="0" anchor="t" bIns="91425" lIns="91425" spcFirstLastPara="1" rIns="91425" wrap="square" tIns="91425">
            <a:spAutoFit/>
          </a:bodyPr>
          <a:lstStyle/>
          <a:p>
            <a:pPr indent="-317500" lvl="0" marL="457200" rtl="0" algn="l">
              <a:lnSpc>
                <a:spcPct val="90000"/>
              </a:lnSpc>
              <a:spcBef>
                <a:spcPts val="1000"/>
              </a:spcBef>
              <a:spcAft>
                <a:spcPts val="0"/>
              </a:spcAft>
              <a:buSzPts val="1400"/>
              <a:buChar char="●"/>
            </a:pPr>
            <a:r>
              <a:rPr lang="en" sz="1800">
                <a:solidFill>
                  <a:srgbClr val="002B42"/>
                </a:solidFill>
              </a:rPr>
              <a:t>Blocking of synthesis after one nucleotide addition may be inefficient.</a:t>
            </a:r>
            <a:endParaRPr sz="1800">
              <a:solidFill>
                <a:srgbClr val="002B42"/>
              </a:solidFill>
            </a:endParaRPr>
          </a:p>
          <a:p>
            <a:pPr indent="-317500" lvl="0" marL="457200" rtl="0" algn="l">
              <a:lnSpc>
                <a:spcPct val="90000"/>
              </a:lnSpc>
              <a:spcBef>
                <a:spcPts val="0"/>
              </a:spcBef>
              <a:spcAft>
                <a:spcPts val="0"/>
              </a:spcAft>
              <a:buSzPts val="1400"/>
              <a:buChar char="●"/>
            </a:pPr>
            <a:r>
              <a:rPr lang="en" sz="1800">
                <a:solidFill>
                  <a:srgbClr val="002B42"/>
                </a:solidFill>
              </a:rPr>
              <a:t>Clusters might not be monoclonal.</a:t>
            </a:r>
            <a:endParaRPr sz="1800">
              <a:solidFill>
                <a:srgbClr val="002B42"/>
              </a:solidFill>
            </a:endParaRPr>
          </a:p>
          <a:p>
            <a:pPr indent="-317500" lvl="0" marL="457200" rtl="0" algn="l">
              <a:lnSpc>
                <a:spcPct val="90000"/>
              </a:lnSpc>
              <a:spcBef>
                <a:spcPts val="0"/>
              </a:spcBef>
              <a:spcAft>
                <a:spcPts val="0"/>
              </a:spcAft>
              <a:buSzPts val="1400"/>
              <a:buChar char="●"/>
            </a:pPr>
            <a:r>
              <a:rPr lang="en" sz="1800">
                <a:solidFill>
                  <a:srgbClr val="002B42"/>
                </a:solidFill>
              </a:rPr>
              <a:t>A tile may be out of focus.</a:t>
            </a:r>
            <a:endParaRPr sz="1800">
              <a:solidFill>
                <a:srgbClr val="002B42"/>
              </a:solidFill>
            </a:endParaRPr>
          </a:p>
          <a:p>
            <a:pPr indent="-317500" lvl="0" marL="457200" rtl="0" algn="l">
              <a:lnSpc>
                <a:spcPct val="90000"/>
              </a:lnSpc>
              <a:spcBef>
                <a:spcPts val="0"/>
              </a:spcBef>
              <a:spcAft>
                <a:spcPts val="0"/>
              </a:spcAft>
              <a:buSzPts val="1400"/>
              <a:buChar char="●"/>
            </a:pPr>
            <a:r>
              <a:rPr lang="en" sz="1800">
                <a:solidFill>
                  <a:srgbClr val="002B42"/>
                </a:solidFill>
              </a:rPr>
              <a:t>Oil, reagent, etc. on flow cell or imaging component, etc.</a:t>
            </a:r>
            <a:endParaRPr sz="1800">
              <a:solidFill>
                <a:srgbClr val="002B42"/>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0" rtl="0" algn="l">
              <a:lnSpc>
                <a:spcPct val="90000"/>
              </a:lnSpc>
              <a:spcBef>
                <a:spcPts val="1000"/>
              </a:spcBef>
              <a:spcAft>
                <a:spcPts val="0"/>
              </a:spcAft>
              <a:buNone/>
            </a:pPr>
            <a:r>
              <a:rPr lang="en" sz="1600">
                <a:solidFill>
                  <a:srgbClr val="002B42"/>
                </a:solidFill>
              </a:rPr>
              <a:t>=&gt; Need to record quality of each base call.</a:t>
            </a:r>
            <a:endParaRPr sz="1600">
              <a:solidFill>
                <a:srgbClr val="002B42"/>
              </a:solidFill>
            </a:endParaRPr>
          </a:p>
        </p:txBody>
      </p:sp>
      <p:pic>
        <p:nvPicPr>
          <p:cNvPr id="390" name="Google Shape;390;p59"/>
          <p:cNvPicPr preferRelativeResize="0"/>
          <p:nvPr/>
        </p:nvPicPr>
        <p:blipFill>
          <a:blip r:embed="rId3">
            <a:alphaModFix/>
          </a:blip>
          <a:stretch>
            <a:fillRect/>
          </a:stretch>
        </p:blipFill>
        <p:spPr>
          <a:xfrm>
            <a:off x="391000" y="2851425"/>
            <a:ext cx="5351999" cy="1809750"/>
          </a:xfrm>
          <a:prstGeom prst="rect">
            <a:avLst/>
          </a:prstGeom>
          <a:noFill/>
          <a:ln>
            <a:noFill/>
          </a:ln>
        </p:spPr>
      </p:pic>
      <p:pic>
        <p:nvPicPr>
          <p:cNvPr id="391" name="Google Shape;391;p59"/>
          <p:cNvPicPr preferRelativeResize="0"/>
          <p:nvPr/>
        </p:nvPicPr>
        <p:blipFill>
          <a:blip r:embed="rId4">
            <a:alphaModFix/>
          </a:blip>
          <a:stretch>
            <a:fillRect/>
          </a:stretch>
        </p:blipFill>
        <p:spPr>
          <a:xfrm>
            <a:off x="6673050" y="2489200"/>
            <a:ext cx="2133100" cy="1703300"/>
          </a:xfrm>
          <a:prstGeom prst="rect">
            <a:avLst/>
          </a:prstGeom>
          <a:noFill/>
          <a:ln>
            <a:noFill/>
          </a:ln>
        </p:spPr>
      </p:pic>
      <p:pic>
        <p:nvPicPr>
          <p:cNvPr id="392" name="Google Shape;392;p59"/>
          <p:cNvPicPr preferRelativeResize="0"/>
          <p:nvPr/>
        </p:nvPicPr>
        <p:blipFill>
          <a:blip r:embed="rId5">
            <a:alphaModFix/>
          </a:blip>
          <a:stretch>
            <a:fillRect/>
          </a:stretch>
        </p:blipFill>
        <p:spPr>
          <a:xfrm>
            <a:off x="6742000" y="4192500"/>
            <a:ext cx="943350" cy="951000"/>
          </a:xfrm>
          <a:prstGeom prst="rect">
            <a:avLst/>
          </a:prstGeom>
          <a:noFill/>
          <a:ln>
            <a:noFill/>
          </a:ln>
        </p:spPr>
      </p:pic>
      <p:pic>
        <p:nvPicPr>
          <p:cNvPr id="393" name="Google Shape;393;p59"/>
          <p:cNvPicPr preferRelativeResize="0"/>
          <p:nvPr/>
        </p:nvPicPr>
        <p:blipFill>
          <a:blip r:embed="rId6">
            <a:alphaModFix/>
          </a:blip>
          <a:stretch>
            <a:fillRect/>
          </a:stretch>
        </p:blipFill>
        <p:spPr>
          <a:xfrm>
            <a:off x="7685350" y="4153637"/>
            <a:ext cx="1028725" cy="1028725"/>
          </a:xfrm>
          <a:prstGeom prst="rect">
            <a:avLst/>
          </a:prstGeom>
          <a:noFill/>
          <a:ln>
            <a:noFill/>
          </a:ln>
        </p:spPr>
      </p:pic>
      <p:pic>
        <p:nvPicPr>
          <p:cNvPr id="394" name="Google Shape;394;p59"/>
          <p:cNvPicPr preferRelativeResize="0"/>
          <p:nvPr/>
        </p:nvPicPr>
        <p:blipFill>
          <a:blip r:embed="rId7">
            <a:alphaModFix/>
          </a:blip>
          <a:stretch>
            <a:fillRect/>
          </a:stretch>
        </p:blipFill>
        <p:spPr>
          <a:xfrm>
            <a:off x="6741998" y="195902"/>
            <a:ext cx="2257975" cy="20271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0"/>
          <p:cNvSpPr txBox="1"/>
          <p:nvPr>
            <p:ph type="title"/>
          </p:nvPr>
        </p:nvSpPr>
        <p:spPr>
          <a:xfrm>
            <a:off x="118872" y="0"/>
            <a:ext cx="9008100" cy="7368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3259">
                <a:latin typeface="Arial"/>
                <a:ea typeface="Arial"/>
                <a:cs typeface="Arial"/>
                <a:sym typeface="Arial"/>
              </a:rPr>
              <a:t>FastQC: </a:t>
            </a:r>
            <a:r>
              <a:rPr lang="en" sz="3259">
                <a:solidFill>
                  <a:srgbClr val="1155CC"/>
                </a:solidFill>
                <a:latin typeface="Arial"/>
                <a:ea typeface="Arial"/>
                <a:cs typeface="Arial"/>
                <a:sym typeface="Arial"/>
              </a:rPr>
              <a:t>Quality check of </a:t>
            </a:r>
            <a:r>
              <a:rPr lang="en" sz="3259">
                <a:latin typeface="Arial"/>
                <a:ea typeface="Arial"/>
                <a:cs typeface="Arial"/>
                <a:sym typeface="Arial"/>
              </a:rPr>
              <a:t>sequencing data</a:t>
            </a:r>
            <a:endParaRPr sz="1660">
              <a:solidFill>
                <a:srgbClr val="1155CC"/>
              </a:solidFill>
              <a:latin typeface="Arial"/>
              <a:ea typeface="Arial"/>
              <a:cs typeface="Arial"/>
              <a:sym typeface="Arial"/>
            </a:endParaRPr>
          </a:p>
        </p:txBody>
      </p:sp>
      <p:sp>
        <p:nvSpPr>
          <p:cNvPr id="400" name="Google Shape;400;p60"/>
          <p:cNvSpPr txBox="1"/>
          <p:nvPr/>
        </p:nvSpPr>
        <p:spPr>
          <a:xfrm>
            <a:off x="135900" y="1126000"/>
            <a:ext cx="9008100" cy="3336300"/>
          </a:xfrm>
          <a:prstGeom prst="rect">
            <a:avLst/>
          </a:prstGeom>
          <a:noFill/>
          <a:ln>
            <a:noFill/>
          </a:ln>
        </p:spPr>
        <p:txBody>
          <a:bodyPr anchorCtr="0" anchor="t" bIns="91425" lIns="91425" spcFirstLastPara="1" rIns="91425" wrap="square" tIns="91425">
            <a:spAutoFit/>
          </a:bodyPr>
          <a:lstStyle/>
          <a:p>
            <a:pPr indent="-387350" lvl="0" marL="457200" rtl="0" algn="l">
              <a:lnSpc>
                <a:spcPct val="115000"/>
              </a:lnSpc>
              <a:spcBef>
                <a:spcPts val="1000"/>
              </a:spcBef>
              <a:spcAft>
                <a:spcPts val="0"/>
              </a:spcAft>
              <a:buClr>
                <a:srgbClr val="002B42"/>
              </a:buClr>
              <a:buSzPts val="2500"/>
              <a:buChar char="●"/>
            </a:pPr>
            <a:r>
              <a:rPr lang="en" sz="2500">
                <a:solidFill>
                  <a:srgbClr val="002B42"/>
                </a:solidFill>
              </a:rPr>
              <a:t>Summarizes quality of base calls</a:t>
            </a:r>
            <a:endParaRPr sz="2500">
              <a:solidFill>
                <a:srgbClr val="002B42"/>
              </a:solidFill>
            </a:endParaRPr>
          </a:p>
          <a:p>
            <a:pPr indent="-387350" lvl="0" marL="457200" rtl="0" algn="l">
              <a:lnSpc>
                <a:spcPct val="115000"/>
              </a:lnSpc>
              <a:spcBef>
                <a:spcPts val="0"/>
              </a:spcBef>
              <a:spcAft>
                <a:spcPts val="0"/>
              </a:spcAft>
              <a:buClr>
                <a:srgbClr val="002B42"/>
              </a:buClr>
              <a:buSzPts val="2500"/>
              <a:buChar char="●"/>
            </a:pPr>
            <a:r>
              <a:rPr lang="en" sz="2500">
                <a:solidFill>
                  <a:srgbClr val="002B42"/>
                </a:solidFill>
              </a:rPr>
              <a:t>Any sequences more frequently observed than expected?</a:t>
            </a:r>
            <a:endParaRPr sz="2500">
              <a:solidFill>
                <a:srgbClr val="002B42"/>
              </a:solidFill>
            </a:endParaRPr>
          </a:p>
          <a:p>
            <a:pPr indent="-387350" lvl="0" marL="457200" rtl="0" algn="l">
              <a:lnSpc>
                <a:spcPct val="115000"/>
              </a:lnSpc>
              <a:spcBef>
                <a:spcPts val="0"/>
              </a:spcBef>
              <a:spcAft>
                <a:spcPts val="0"/>
              </a:spcAft>
              <a:buClr>
                <a:srgbClr val="002B42"/>
              </a:buClr>
              <a:buSzPts val="2500"/>
              <a:buChar char="●"/>
            </a:pPr>
            <a:r>
              <a:rPr lang="en" sz="2500">
                <a:solidFill>
                  <a:srgbClr val="002B42"/>
                </a:solidFill>
              </a:rPr>
              <a:t>Any sequence biases?</a:t>
            </a:r>
            <a:endParaRPr sz="2500">
              <a:solidFill>
                <a:srgbClr val="002B42"/>
              </a:solidFill>
            </a:endParaRPr>
          </a:p>
          <a:p>
            <a:pPr indent="-387350" lvl="0" marL="457200" rtl="0" algn="l">
              <a:lnSpc>
                <a:spcPct val="115000"/>
              </a:lnSpc>
              <a:spcBef>
                <a:spcPts val="0"/>
              </a:spcBef>
              <a:spcAft>
                <a:spcPts val="0"/>
              </a:spcAft>
              <a:buClr>
                <a:srgbClr val="002B42"/>
              </a:buClr>
              <a:buSzPts val="2500"/>
              <a:buChar char="●"/>
            </a:pPr>
            <a:r>
              <a:rPr lang="en" sz="2500">
                <a:solidFill>
                  <a:srgbClr val="002B42"/>
                </a:solidFill>
              </a:rPr>
              <a:t>Any GC biases?</a:t>
            </a:r>
            <a:endParaRPr sz="2500">
              <a:solidFill>
                <a:srgbClr val="002B42"/>
              </a:solidFill>
            </a:endParaRPr>
          </a:p>
          <a:p>
            <a:pPr indent="-387350" lvl="0" marL="457200" rtl="0" algn="l">
              <a:lnSpc>
                <a:spcPct val="115000"/>
              </a:lnSpc>
              <a:spcBef>
                <a:spcPts val="0"/>
              </a:spcBef>
              <a:spcAft>
                <a:spcPts val="0"/>
              </a:spcAft>
              <a:buClr>
                <a:srgbClr val="002B42"/>
              </a:buClr>
              <a:buSzPts val="2500"/>
              <a:buChar char="●"/>
            </a:pPr>
            <a:r>
              <a:rPr lang="en" sz="2500">
                <a:solidFill>
                  <a:srgbClr val="002B42"/>
                </a:solidFill>
              </a:rPr>
              <a:t>Checks for presence of known adapters</a:t>
            </a:r>
            <a:endParaRPr sz="2500">
              <a:solidFill>
                <a:srgbClr val="002B42"/>
              </a:solidFill>
            </a:endParaRPr>
          </a:p>
          <a:p>
            <a:pPr indent="0" lvl="0" marL="0" rtl="0" algn="l">
              <a:lnSpc>
                <a:spcPct val="115000"/>
              </a:lnSpc>
              <a:spcBef>
                <a:spcPts val="1000"/>
              </a:spcBef>
              <a:spcAft>
                <a:spcPts val="0"/>
              </a:spcAft>
              <a:buNone/>
            </a:pPr>
            <a:r>
              <a:t/>
            </a:r>
            <a:endParaRPr sz="1500">
              <a:solidFill>
                <a:srgbClr val="002B42"/>
              </a:solidFill>
            </a:endParaRPr>
          </a:p>
          <a:p>
            <a:pPr indent="0" lvl="0" marL="0" rtl="0" algn="l">
              <a:lnSpc>
                <a:spcPct val="115000"/>
              </a:lnSpc>
              <a:spcBef>
                <a:spcPts val="1000"/>
              </a:spcBef>
              <a:spcAft>
                <a:spcPts val="0"/>
              </a:spcAft>
              <a:buNone/>
            </a:pPr>
            <a:r>
              <a:t/>
            </a:r>
            <a:endParaRPr sz="500">
              <a:solidFill>
                <a:schemeClr val="dk1"/>
              </a:solidFill>
            </a:endParaRPr>
          </a:p>
          <a:p>
            <a:pPr indent="0" lvl="0" marL="0" rtl="0" algn="l">
              <a:lnSpc>
                <a:spcPct val="115000"/>
              </a:lnSpc>
              <a:spcBef>
                <a:spcPts val="1000"/>
              </a:spcBef>
              <a:spcAft>
                <a:spcPts val="0"/>
              </a:spcAft>
              <a:buNone/>
            </a:pPr>
            <a:r>
              <a:t/>
            </a:r>
            <a:endParaRPr sz="1300">
              <a:solidFill>
                <a:srgbClr val="002B4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1"/>
          <p:cNvSpPr txBox="1"/>
          <p:nvPr>
            <p:ph type="title"/>
          </p:nvPr>
        </p:nvSpPr>
        <p:spPr>
          <a:xfrm>
            <a:off x="118872" y="0"/>
            <a:ext cx="9008100" cy="7368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3259">
                <a:latin typeface="Arial"/>
                <a:ea typeface="Arial"/>
                <a:cs typeface="Arial"/>
                <a:sym typeface="Arial"/>
              </a:rPr>
              <a:t>Examples of FastQC reports</a:t>
            </a:r>
            <a:endParaRPr sz="1660">
              <a:solidFill>
                <a:srgbClr val="1155CC"/>
              </a:solidFill>
              <a:latin typeface="Arial"/>
              <a:ea typeface="Arial"/>
              <a:cs typeface="Arial"/>
              <a:sym typeface="Arial"/>
            </a:endParaRPr>
          </a:p>
        </p:txBody>
      </p:sp>
      <p:sp>
        <p:nvSpPr>
          <p:cNvPr id="406" name="Google Shape;406;p61"/>
          <p:cNvSpPr txBox="1"/>
          <p:nvPr/>
        </p:nvSpPr>
        <p:spPr>
          <a:xfrm>
            <a:off x="318600" y="1126000"/>
            <a:ext cx="8506800" cy="3373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Clr>
                <a:schemeClr val="dk1"/>
              </a:buClr>
              <a:buSzPts val="1100"/>
              <a:buFont typeface="Arial"/>
              <a:buNone/>
            </a:pPr>
            <a:r>
              <a:rPr lang="en" sz="2800">
                <a:solidFill>
                  <a:srgbClr val="002B42"/>
                </a:solidFill>
              </a:rPr>
              <a:t>Good Illumina data:</a:t>
            </a:r>
            <a:r>
              <a:rPr lang="en" sz="2800">
                <a:solidFill>
                  <a:srgbClr val="002B42"/>
                </a:solidFill>
                <a:uFill>
                  <a:noFill/>
                </a:uFill>
                <a:hlinkClick r:id="rId3">
                  <a:extLst>
                    <a:ext uri="{A12FA001-AC4F-418D-AE19-62706E023703}">
                      <ahyp:hlinkClr val="tx"/>
                    </a:ext>
                  </a:extLst>
                </a:hlinkClick>
              </a:rPr>
              <a:t> </a:t>
            </a:r>
            <a:r>
              <a:rPr lang="en" sz="2800" u="sng">
                <a:solidFill>
                  <a:schemeClr val="hlink"/>
                </a:solidFill>
                <a:hlinkClick r:id="rId4"/>
              </a:rPr>
              <a:t>https://www.bioinformatics.babraham.ac.uk/projects/fastqc/good_sequence_short_fastqc.html</a:t>
            </a:r>
            <a:endParaRPr sz="2800" u="sng">
              <a:solidFill>
                <a:schemeClr val="hlink"/>
              </a:solidFill>
            </a:endParaRPr>
          </a:p>
          <a:p>
            <a:pPr indent="0" lvl="0" marL="0" rtl="0" algn="l">
              <a:lnSpc>
                <a:spcPct val="90000"/>
              </a:lnSpc>
              <a:spcBef>
                <a:spcPts val="1000"/>
              </a:spcBef>
              <a:spcAft>
                <a:spcPts val="0"/>
              </a:spcAft>
              <a:buNone/>
            </a:pPr>
            <a:r>
              <a:t/>
            </a:r>
            <a:endParaRPr sz="2250">
              <a:solidFill>
                <a:schemeClr val="dk1"/>
              </a:solidFill>
            </a:endParaRPr>
          </a:p>
          <a:p>
            <a:pPr indent="0" lvl="0" marL="0" rtl="0" algn="l">
              <a:lnSpc>
                <a:spcPct val="90000"/>
              </a:lnSpc>
              <a:spcBef>
                <a:spcPts val="1000"/>
              </a:spcBef>
              <a:spcAft>
                <a:spcPts val="0"/>
              </a:spcAft>
              <a:buNone/>
            </a:pPr>
            <a:r>
              <a:rPr lang="en" sz="2800">
                <a:solidFill>
                  <a:srgbClr val="002B42"/>
                </a:solidFill>
              </a:rPr>
              <a:t>Bad Illumina data:</a:t>
            </a:r>
            <a:r>
              <a:rPr lang="en" sz="2800">
                <a:solidFill>
                  <a:srgbClr val="002B42"/>
                </a:solidFill>
                <a:uFill>
                  <a:noFill/>
                </a:uFill>
                <a:hlinkClick r:id="rId5">
                  <a:extLst>
                    <a:ext uri="{A12FA001-AC4F-418D-AE19-62706E023703}">
                      <ahyp:hlinkClr val="tx"/>
                    </a:ext>
                  </a:extLst>
                </a:hlinkClick>
              </a:rPr>
              <a:t> </a:t>
            </a:r>
            <a:r>
              <a:rPr lang="en" sz="2800" u="sng">
                <a:solidFill>
                  <a:schemeClr val="hlink"/>
                </a:solidFill>
                <a:hlinkClick r:id="rId6"/>
              </a:rPr>
              <a:t>https://www.bioinformatics.babraham.ac.uk/projects/fastqc/bad_sequence_fastqc.html</a:t>
            </a:r>
            <a:endParaRPr sz="2500">
              <a:solidFill>
                <a:srgbClr val="002B4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2"/>
          <p:cNvSpPr txBox="1"/>
          <p:nvPr>
            <p:ph type="title"/>
          </p:nvPr>
        </p:nvSpPr>
        <p:spPr>
          <a:xfrm>
            <a:off x="118872" y="0"/>
            <a:ext cx="9008100" cy="7368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3259">
                <a:latin typeface="Arial"/>
                <a:ea typeface="Arial"/>
                <a:cs typeface="Arial"/>
                <a:sym typeface="Arial"/>
              </a:rPr>
              <a:t>What if QC gives warn/fail flag?</a:t>
            </a:r>
            <a:endParaRPr sz="1660">
              <a:solidFill>
                <a:srgbClr val="1155CC"/>
              </a:solidFill>
              <a:latin typeface="Arial"/>
              <a:ea typeface="Arial"/>
              <a:cs typeface="Arial"/>
              <a:sym typeface="Arial"/>
            </a:endParaRPr>
          </a:p>
        </p:txBody>
      </p:sp>
      <p:sp>
        <p:nvSpPr>
          <p:cNvPr id="412" name="Google Shape;412;p62"/>
          <p:cNvSpPr txBox="1"/>
          <p:nvPr/>
        </p:nvSpPr>
        <p:spPr>
          <a:xfrm>
            <a:off x="135900" y="897400"/>
            <a:ext cx="9008100" cy="3899400"/>
          </a:xfrm>
          <a:prstGeom prst="rect">
            <a:avLst/>
          </a:prstGeom>
          <a:noFill/>
          <a:ln>
            <a:noFill/>
          </a:ln>
        </p:spPr>
        <p:txBody>
          <a:bodyPr anchorCtr="0" anchor="t" bIns="91425" lIns="91425" spcFirstLastPara="1" rIns="91425" wrap="square" tIns="91425">
            <a:spAutoFit/>
          </a:bodyPr>
          <a:lstStyle/>
          <a:p>
            <a:pPr indent="-355600" lvl="0" marL="457200" rtl="0" algn="l">
              <a:lnSpc>
                <a:spcPct val="90000"/>
              </a:lnSpc>
              <a:spcBef>
                <a:spcPts val="1000"/>
              </a:spcBef>
              <a:spcAft>
                <a:spcPts val="0"/>
              </a:spcAft>
              <a:buClr>
                <a:srgbClr val="002B42"/>
              </a:buClr>
              <a:buSzPts val="2000"/>
              <a:buChar char="●"/>
            </a:pPr>
            <a:r>
              <a:rPr lang="en" sz="2000">
                <a:solidFill>
                  <a:srgbClr val="002B42"/>
                </a:solidFill>
              </a:rPr>
              <a:t>Non-normal GC content per read?</a:t>
            </a:r>
            <a:endParaRPr sz="2000">
              <a:solidFill>
                <a:srgbClr val="002B42"/>
              </a:solidFill>
            </a:endParaRPr>
          </a:p>
          <a:p>
            <a:pPr indent="-355600" lvl="1" marL="914400" rtl="0" algn="l">
              <a:lnSpc>
                <a:spcPct val="90000"/>
              </a:lnSpc>
              <a:spcBef>
                <a:spcPts val="0"/>
              </a:spcBef>
              <a:spcAft>
                <a:spcPts val="0"/>
              </a:spcAft>
              <a:buClr>
                <a:srgbClr val="002B42"/>
              </a:buClr>
              <a:buSzPts val="2000"/>
              <a:buChar char="○"/>
            </a:pPr>
            <a:r>
              <a:rPr lang="en" sz="2000">
                <a:solidFill>
                  <a:srgbClr val="002B42"/>
                </a:solidFill>
              </a:rPr>
              <a:t>Normal expected for whole-genome shotgun sequencing.</a:t>
            </a:r>
            <a:endParaRPr sz="2000">
              <a:solidFill>
                <a:srgbClr val="002B42"/>
              </a:solidFill>
            </a:endParaRPr>
          </a:p>
          <a:p>
            <a:pPr indent="-355600" lvl="1" marL="914400" rtl="0" algn="l">
              <a:lnSpc>
                <a:spcPct val="90000"/>
              </a:lnSpc>
              <a:spcBef>
                <a:spcPts val="0"/>
              </a:spcBef>
              <a:spcAft>
                <a:spcPts val="0"/>
              </a:spcAft>
              <a:buClr>
                <a:srgbClr val="002B42"/>
              </a:buClr>
              <a:buSzPts val="2000"/>
              <a:buChar char="○"/>
            </a:pPr>
            <a:r>
              <a:rPr lang="en" sz="2000">
                <a:solidFill>
                  <a:srgbClr val="002B42"/>
                </a:solidFill>
              </a:rPr>
              <a:t>RNA-seq might give different distributions.</a:t>
            </a:r>
            <a:endParaRPr sz="2000">
              <a:solidFill>
                <a:srgbClr val="002B42"/>
              </a:solidFill>
            </a:endParaRPr>
          </a:p>
          <a:p>
            <a:pPr indent="0" lvl="0" marL="457200" rtl="0" algn="l">
              <a:lnSpc>
                <a:spcPct val="90000"/>
              </a:lnSpc>
              <a:spcBef>
                <a:spcPts val="1000"/>
              </a:spcBef>
              <a:spcAft>
                <a:spcPts val="0"/>
              </a:spcAft>
              <a:buNone/>
            </a:pPr>
            <a:r>
              <a:t/>
            </a:r>
            <a:endParaRPr>
              <a:solidFill>
                <a:schemeClr val="dk1"/>
              </a:solidFill>
            </a:endParaRPr>
          </a:p>
          <a:p>
            <a:pPr indent="-355600" lvl="0" marL="457200" rtl="0" algn="l">
              <a:lnSpc>
                <a:spcPct val="90000"/>
              </a:lnSpc>
              <a:spcBef>
                <a:spcPts val="1000"/>
              </a:spcBef>
              <a:spcAft>
                <a:spcPts val="0"/>
              </a:spcAft>
              <a:buClr>
                <a:srgbClr val="002B42"/>
              </a:buClr>
              <a:buSzPts val="2000"/>
              <a:buChar char="●"/>
            </a:pPr>
            <a:r>
              <a:rPr lang="en" sz="2000">
                <a:solidFill>
                  <a:srgbClr val="002B42"/>
                </a:solidFill>
              </a:rPr>
              <a:t>Non-uniform sequence content per nucleotide?</a:t>
            </a:r>
            <a:endParaRPr sz="2000">
              <a:solidFill>
                <a:srgbClr val="002B42"/>
              </a:solidFill>
            </a:endParaRPr>
          </a:p>
          <a:p>
            <a:pPr indent="-355600" lvl="1" marL="914400" rtl="0" algn="l">
              <a:lnSpc>
                <a:spcPct val="90000"/>
              </a:lnSpc>
              <a:spcBef>
                <a:spcPts val="0"/>
              </a:spcBef>
              <a:spcAft>
                <a:spcPts val="0"/>
              </a:spcAft>
              <a:buClr>
                <a:srgbClr val="002B42"/>
              </a:buClr>
              <a:buSzPts val="2000"/>
              <a:buChar char="○"/>
            </a:pPr>
            <a:r>
              <a:rPr lang="en" sz="2000">
                <a:solidFill>
                  <a:srgbClr val="002B42"/>
                </a:solidFill>
              </a:rPr>
              <a:t>First 10-15 nt in RNA-seq often non-uniform.</a:t>
            </a:r>
            <a:endParaRPr sz="2000">
              <a:solidFill>
                <a:srgbClr val="002B42"/>
              </a:solidFill>
            </a:endParaRPr>
          </a:p>
          <a:p>
            <a:pPr indent="0" lvl="0" marL="457200" rtl="0" algn="l">
              <a:lnSpc>
                <a:spcPct val="90000"/>
              </a:lnSpc>
              <a:spcBef>
                <a:spcPts val="1000"/>
              </a:spcBef>
              <a:spcAft>
                <a:spcPts val="0"/>
              </a:spcAft>
              <a:buNone/>
            </a:pPr>
            <a:r>
              <a:t/>
            </a:r>
            <a:endParaRPr>
              <a:solidFill>
                <a:schemeClr val="dk1"/>
              </a:solidFill>
            </a:endParaRPr>
          </a:p>
          <a:p>
            <a:pPr indent="-355600" lvl="0" marL="457200" rtl="0" algn="l">
              <a:lnSpc>
                <a:spcPct val="90000"/>
              </a:lnSpc>
              <a:spcBef>
                <a:spcPts val="1000"/>
              </a:spcBef>
              <a:spcAft>
                <a:spcPts val="0"/>
              </a:spcAft>
              <a:buClr>
                <a:srgbClr val="002B42"/>
              </a:buClr>
              <a:buSzPts val="2000"/>
              <a:buChar char="●"/>
            </a:pPr>
            <a:r>
              <a:rPr lang="en" sz="2000">
                <a:solidFill>
                  <a:srgbClr val="002B42"/>
                </a:solidFill>
              </a:rPr>
              <a:t>High duplication levels or </a:t>
            </a:r>
            <a:r>
              <a:rPr lang="en" sz="2000">
                <a:solidFill>
                  <a:srgbClr val="002B42"/>
                </a:solidFill>
              </a:rPr>
              <a:t>overrepresented</a:t>
            </a:r>
            <a:r>
              <a:rPr lang="en" sz="2000">
                <a:solidFill>
                  <a:srgbClr val="002B42"/>
                </a:solidFill>
              </a:rPr>
              <a:t> sequences?</a:t>
            </a:r>
            <a:endParaRPr sz="2000">
              <a:solidFill>
                <a:srgbClr val="002B42"/>
              </a:solidFill>
            </a:endParaRPr>
          </a:p>
          <a:p>
            <a:pPr indent="-355600" lvl="1" marL="914400" rtl="0" algn="l">
              <a:lnSpc>
                <a:spcPct val="90000"/>
              </a:lnSpc>
              <a:spcBef>
                <a:spcPts val="0"/>
              </a:spcBef>
              <a:spcAft>
                <a:spcPts val="0"/>
              </a:spcAft>
              <a:buClr>
                <a:srgbClr val="002B42"/>
              </a:buClr>
              <a:buSzPts val="2000"/>
              <a:buChar char="○"/>
            </a:pPr>
            <a:r>
              <a:rPr lang="en" sz="2000">
                <a:solidFill>
                  <a:srgbClr val="002B42"/>
                </a:solidFill>
              </a:rPr>
              <a:t>Are they contaminants, e,g. adapters or PCR duplicates?</a:t>
            </a:r>
            <a:endParaRPr sz="2000">
              <a:solidFill>
                <a:srgbClr val="002B42"/>
              </a:solidFill>
            </a:endParaRPr>
          </a:p>
          <a:p>
            <a:pPr indent="-355600" lvl="1" marL="914400" rtl="0" algn="l">
              <a:lnSpc>
                <a:spcPct val="90000"/>
              </a:lnSpc>
              <a:spcBef>
                <a:spcPts val="0"/>
              </a:spcBef>
              <a:spcAft>
                <a:spcPts val="0"/>
              </a:spcAft>
              <a:buClr>
                <a:srgbClr val="002B42"/>
              </a:buClr>
              <a:buSzPts val="2000"/>
              <a:buChar char="○"/>
            </a:pPr>
            <a:r>
              <a:rPr lang="en" sz="2000">
                <a:solidFill>
                  <a:srgbClr val="002B42"/>
                </a:solidFill>
              </a:rPr>
              <a:t>If so, clean up contaminants.</a:t>
            </a:r>
            <a:endParaRPr sz="2000">
              <a:solidFill>
                <a:srgbClr val="002B42"/>
              </a:solidFill>
            </a:endParaRPr>
          </a:p>
          <a:p>
            <a:pPr indent="-355600" lvl="1" marL="914400" rtl="0" algn="l">
              <a:lnSpc>
                <a:spcPct val="90000"/>
              </a:lnSpc>
              <a:spcBef>
                <a:spcPts val="0"/>
              </a:spcBef>
              <a:spcAft>
                <a:spcPts val="0"/>
              </a:spcAft>
              <a:buClr>
                <a:srgbClr val="002B42"/>
              </a:buClr>
              <a:buSzPts val="2000"/>
              <a:buChar char="○"/>
            </a:pPr>
            <a:r>
              <a:rPr lang="en" sz="2000">
                <a:solidFill>
                  <a:srgbClr val="002B42"/>
                </a:solidFill>
              </a:rPr>
              <a:t>Could be attributed to highly abundant transcripts.</a:t>
            </a:r>
            <a:endParaRPr sz="2000">
              <a:solidFill>
                <a:srgbClr val="002B4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3"/>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418" name="Google Shape;418;p63"/>
          <p:cNvSpPr txBox="1"/>
          <p:nvPr/>
        </p:nvSpPr>
        <p:spPr>
          <a:xfrm>
            <a:off x="54700" y="2474075"/>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1 Concepts: </a:t>
            </a:r>
            <a:endParaRPr b="1" sz="1200">
              <a:solidFill>
                <a:srgbClr val="741B47"/>
              </a:solidFill>
              <a:highlight>
                <a:srgbClr val="F7F6F3"/>
              </a:highlight>
            </a:endParaRPr>
          </a:p>
        </p:txBody>
      </p:sp>
      <p:sp>
        <p:nvSpPr>
          <p:cNvPr id="419" name="Google Shape;419;p63"/>
          <p:cNvSpPr/>
          <p:nvPr/>
        </p:nvSpPr>
        <p:spPr>
          <a:xfrm flipH="1">
            <a:off x="2835850" y="2015275"/>
            <a:ext cx="207300" cy="1088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63"/>
          <p:cNvSpPr txBox="1"/>
          <p:nvPr/>
        </p:nvSpPr>
        <p:spPr>
          <a:xfrm>
            <a:off x="54700" y="3589413"/>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a:solidFill>
                  <a:srgbClr val="741B47"/>
                </a:solidFill>
                <a:latin typeface="Helvetica Neue"/>
                <a:ea typeface="Helvetica Neue"/>
                <a:cs typeface="Helvetica Neue"/>
                <a:sym typeface="Helvetica Neue"/>
              </a:rPr>
              <a:t>Session 2 Concepts: </a:t>
            </a:r>
            <a:endParaRPr b="1" sz="1200">
              <a:solidFill>
                <a:srgbClr val="741B47"/>
              </a:solidFill>
              <a:highlight>
                <a:srgbClr val="F7F6F3"/>
              </a:highlight>
            </a:endParaRPr>
          </a:p>
          <a:p>
            <a:pPr indent="0" lvl="0" marL="0" rtl="0" algn="l">
              <a:spcBef>
                <a:spcPts val="0"/>
              </a:spcBef>
              <a:spcAft>
                <a:spcPts val="0"/>
              </a:spcAft>
              <a:buNone/>
            </a:pPr>
            <a:r>
              <a:t/>
            </a:r>
            <a:endParaRPr b="1">
              <a:solidFill>
                <a:srgbClr val="741B47"/>
              </a:solidFill>
              <a:latin typeface="Helvetica Neue"/>
              <a:ea typeface="Helvetica Neue"/>
              <a:cs typeface="Helvetica Neue"/>
              <a:sym typeface="Helvetica Neue"/>
            </a:endParaRPr>
          </a:p>
        </p:txBody>
      </p:sp>
      <p:sp>
        <p:nvSpPr>
          <p:cNvPr id="421" name="Google Shape;421;p63"/>
          <p:cNvSpPr/>
          <p:nvPr/>
        </p:nvSpPr>
        <p:spPr>
          <a:xfrm>
            <a:off x="3316325" y="2030150"/>
            <a:ext cx="1993500" cy="493800"/>
          </a:xfrm>
          <a:prstGeom prst="roundRect">
            <a:avLst>
              <a:gd fmla="val 16667" name="adj"/>
            </a:avLst>
          </a:prstGeom>
          <a:solidFill>
            <a:srgbClr val="CCCCC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422" name="Google Shape;422;p63"/>
          <p:cNvSpPr/>
          <p:nvPr/>
        </p:nvSpPr>
        <p:spPr>
          <a:xfrm>
            <a:off x="5445750" y="2030150"/>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423" name="Google Shape;423;p63"/>
          <p:cNvSpPr/>
          <p:nvPr/>
        </p:nvSpPr>
        <p:spPr>
          <a:xfrm>
            <a:off x="3316325" y="3283863"/>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424" name="Google Shape;424;p63"/>
          <p:cNvSpPr/>
          <p:nvPr/>
        </p:nvSpPr>
        <p:spPr>
          <a:xfrm>
            <a:off x="3316325" y="38861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425" name="Google Shape;425;p63"/>
          <p:cNvSpPr/>
          <p:nvPr/>
        </p:nvSpPr>
        <p:spPr>
          <a:xfrm>
            <a:off x="3316325" y="2681575"/>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426" name="Google Shape;426;p63"/>
          <p:cNvSpPr/>
          <p:nvPr/>
        </p:nvSpPr>
        <p:spPr>
          <a:xfrm>
            <a:off x="5445750" y="26815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427" name="Google Shape;427;p63"/>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428" name="Google Shape;428;p63"/>
          <p:cNvSpPr/>
          <p:nvPr/>
        </p:nvSpPr>
        <p:spPr>
          <a:xfrm>
            <a:off x="3316325" y="776450"/>
            <a:ext cx="1993500" cy="493800"/>
          </a:xfrm>
          <a:prstGeom prst="roundRect">
            <a:avLst>
              <a:gd fmla="val 16667" name="adj"/>
            </a:avLst>
          </a:prstGeom>
          <a:solidFill>
            <a:srgbClr val="CCCCC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question</a:t>
            </a:r>
            <a:endParaRPr b="1">
              <a:solidFill>
                <a:schemeClr val="accent2"/>
              </a:solidFill>
            </a:endParaRPr>
          </a:p>
        </p:txBody>
      </p:sp>
      <p:sp>
        <p:nvSpPr>
          <p:cNvPr id="429" name="Google Shape;429;p63"/>
          <p:cNvSpPr/>
          <p:nvPr/>
        </p:nvSpPr>
        <p:spPr>
          <a:xfrm>
            <a:off x="3316325" y="1403288"/>
            <a:ext cx="1993500" cy="493800"/>
          </a:xfrm>
          <a:prstGeom prst="roundRect">
            <a:avLst>
              <a:gd fmla="val 16667" name="adj"/>
            </a:avLst>
          </a:prstGeom>
          <a:solidFill>
            <a:srgbClr val="CCCCC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430" name="Google Shape;430;p63"/>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431" name="Google Shape;431;p63"/>
          <p:cNvSpPr/>
          <p:nvPr/>
        </p:nvSpPr>
        <p:spPr>
          <a:xfrm flipH="1">
            <a:off x="2835850" y="3259650"/>
            <a:ext cx="207300" cy="1088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63"/>
          <p:cNvSpPr txBox="1"/>
          <p:nvPr/>
        </p:nvSpPr>
        <p:spPr>
          <a:xfrm>
            <a:off x="7592050" y="2282038"/>
            <a:ext cx="156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Helvetica Neue"/>
                <a:ea typeface="Helvetica Neue"/>
                <a:cs typeface="Helvetica Neue"/>
                <a:sym typeface="Helvetica Neue"/>
              </a:rPr>
              <a:t>Session 1 Demo</a:t>
            </a:r>
            <a:endParaRPr b="1" sz="1200">
              <a:solidFill>
                <a:schemeClr val="accent2"/>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433" name="Google Shape;433;p63"/>
          <p:cNvSpPr/>
          <p:nvPr/>
        </p:nvSpPr>
        <p:spPr>
          <a:xfrm flipH="1" rot="10800000">
            <a:off x="7248950" y="2015175"/>
            <a:ext cx="267600" cy="10794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63"/>
          <p:cNvSpPr txBox="1"/>
          <p:nvPr/>
        </p:nvSpPr>
        <p:spPr>
          <a:xfrm>
            <a:off x="226100" y="4586700"/>
            <a:ext cx="8838300" cy="367800"/>
          </a:xfrm>
          <a:prstGeom prst="rect">
            <a:avLst/>
          </a:prstGeom>
          <a:noFill/>
          <a:ln>
            <a:noFill/>
          </a:ln>
        </p:spPr>
        <p:txBody>
          <a:bodyPr anchorCtr="0" anchor="t" bIns="91425" lIns="91425" spcFirstLastPara="1" rIns="91425" wrap="square" tIns="91425">
            <a:spAutoFit/>
          </a:bodyPr>
          <a:lstStyle/>
          <a:p>
            <a:pPr indent="0" lvl="0" marL="457200" rtl="0" algn="r">
              <a:lnSpc>
                <a:spcPct val="70000"/>
              </a:lnSpc>
              <a:spcBef>
                <a:spcPts val="1000"/>
              </a:spcBef>
              <a:spcAft>
                <a:spcPts val="0"/>
              </a:spcAft>
              <a:buNone/>
            </a:pPr>
            <a:r>
              <a:rPr b="1" lang="en" sz="1700">
                <a:solidFill>
                  <a:srgbClr val="002B42"/>
                </a:solidFill>
              </a:rPr>
              <a:t>Feb 26 - RNA-seq II: DGE analysis using R workshop</a:t>
            </a:r>
            <a:endParaRPr b="1" sz="1700">
              <a:solidFill>
                <a:srgbClr val="262626"/>
              </a:solidFill>
              <a:highlight>
                <a:srgbClr val="F7F6F3"/>
              </a:highlight>
            </a:endParaRPr>
          </a:p>
        </p:txBody>
      </p:sp>
      <p:sp>
        <p:nvSpPr>
          <p:cNvPr id="435" name="Google Shape;435;p63"/>
          <p:cNvSpPr txBox="1"/>
          <p:nvPr/>
        </p:nvSpPr>
        <p:spPr>
          <a:xfrm>
            <a:off x="7581823" y="3495888"/>
            <a:ext cx="156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Helvetica Neue"/>
                <a:ea typeface="Helvetica Neue"/>
                <a:cs typeface="Helvetica Neue"/>
                <a:sym typeface="Helvetica Neue"/>
              </a:rPr>
              <a:t>Session 2 Demo</a:t>
            </a:r>
            <a:endParaRPr b="1" sz="1200">
              <a:solidFill>
                <a:schemeClr val="accent2"/>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436" name="Google Shape;436;p63"/>
          <p:cNvSpPr/>
          <p:nvPr/>
        </p:nvSpPr>
        <p:spPr>
          <a:xfrm flipH="1" rot="10800000">
            <a:off x="7238725" y="3334925"/>
            <a:ext cx="292800" cy="9735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7" name="Google Shape;437;p63"/>
          <p:cNvPicPr preferRelativeResize="0"/>
          <p:nvPr/>
        </p:nvPicPr>
        <p:blipFill>
          <a:blip r:embed="rId3">
            <a:alphaModFix/>
          </a:blip>
          <a:stretch>
            <a:fillRect/>
          </a:stretch>
        </p:blipFill>
        <p:spPr>
          <a:xfrm>
            <a:off x="6767525" y="147869"/>
            <a:ext cx="2011679" cy="51297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4"/>
          <p:cNvSpPr txBox="1"/>
          <p:nvPr>
            <p:ph type="title"/>
          </p:nvPr>
        </p:nvSpPr>
        <p:spPr>
          <a:xfrm>
            <a:off x="152397" y="7620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500">
                <a:solidFill>
                  <a:srgbClr val="1155CC"/>
                </a:solidFill>
              </a:rPr>
              <a:t>Trimming - </a:t>
            </a:r>
            <a:r>
              <a:rPr lang="en" sz="2500">
                <a:solidFill>
                  <a:srgbClr val="1155CC"/>
                </a:solidFill>
                <a:latin typeface="Arial"/>
                <a:ea typeface="Arial"/>
                <a:cs typeface="Arial"/>
                <a:sym typeface="Arial"/>
              </a:rPr>
              <a:t>Removing adapters  </a:t>
            </a:r>
            <a:endParaRPr sz="2500">
              <a:solidFill>
                <a:srgbClr val="1155CC"/>
              </a:solidFill>
            </a:endParaRPr>
          </a:p>
        </p:txBody>
      </p:sp>
      <p:sp>
        <p:nvSpPr>
          <p:cNvPr id="443" name="Google Shape;443;p64"/>
          <p:cNvSpPr txBox="1"/>
          <p:nvPr/>
        </p:nvSpPr>
        <p:spPr>
          <a:xfrm>
            <a:off x="118863" y="4583475"/>
            <a:ext cx="4363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2"/>
                </a:solidFill>
              </a:rPr>
              <a:t>Tools: cutadapt, Trimmomatic</a:t>
            </a:r>
            <a:endParaRPr b="1" sz="300">
              <a:solidFill>
                <a:schemeClr val="accent2"/>
              </a:solidFill>
            </a:endParaRPr>
          </a:p>
        </p:txBody>
      </p:sp>
      <p:pic>
        <p:nvPicPr>
          <p:cNvPr id="444" name="Google Shape;444;p64"/>
          <p:cNvPicPr preferRelativeResize="0"/>
          <p:nvPr/>
        </p:nvPicPr>
        <p:blipFill>
          <a:blip r:embed="rId3">
            <a:alphaModFix/>
          </a:blip>
          <a:stretch>
            <a:fillRect/>
          </a:stretch>
        </p:blipFill>
        <p:spPr>
          <a:xfrm>
            <a:off x="118874" y="421125"/>
            <a:ext cx="3376947" cy="2444276"/>
          </a:xfrm>
          <a:prstGeom prst="rect">
            <a:avLst/>
          </a:prstGeom>
          <a:noFill/>
          <a:ln>
            <a:noFill/>
          </a:ln>
        </p:spPr>
      </p:pic>
      <p:pic>
        <p:nvPicPr>
          <p:cNvPr id="445" name="Google Shape;445;p64"/>
          <p:cNvPicPr preferRelativeResize="0"/>
          <p:nvPr/>
        </p:nvPicPr>
        <p:blipFill>
          <a:blip r:embed="rId4">
            <a:alphaModFix/>
          </a:blip>
          <a:stretch>
            <a:fillRect/>
          </a:stretch>
        </p:blipFill>
        <p:spPr>
          <a:xfrm>
            <a:off x="2470000" y="1929975"/>
            <a:ext cx="6553326" cy="255606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5"/>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cutadapt removes adapters</a:t>
            </a:r>
            <a:endParaRPr/>
          </a:p>
        </p:txBody>
      </p:sp>
      <p:sp>
        <p:nvSpPr>
          <p:cNvPr id="451" name="Google Shape;451;p65"/>
          <p:cNvSpPr txBox="1"/>
          <p:nvPr>
            <p:ph idx="1" type="body"/>
          </p:nvPr>
        </p:nvSpPr>
        <p:spPr>
          <a:xfrm>
            <a:off x="4138200" y="700975"/>
            <a:ext cx="5005800" cy="1348200"/>
          </a:xfrm>
          <a:prstGeom prst="rect">
            <a:avLst/>
          </a:prstGeom>
        </p:spPr>
        <p:txBody>
          <a:bodyPr anchorCtr="0" anchor="t" bIns="0" lIns="0" spcFirstLastPara="1" rIns="0" wrap="square" tIns="0">
            <a:normAutofit/>
          </a:bodyPr>
          <a:lstStyle/>
          <a:p>
            <a:pPr indent="-292100" lvl="0" marL="457200" rtl="0" algn="l">
              <a:lnSpc>
                <a:spcPct val="150000"/>
              </a:lnSpc>
              <a:spcBef>
                <a:spcPts val="800"/>
              </a:spcBef>
              <a:spcAft>
                <a:spcPts val="0"/>
              </a:spcAft>
              <a:buSzPts val="1000"/>
              <a:buChar char="●"/>
            </a:pPr>
            <a:r>
              <a:rPr lang="en" sz="1700"/>
              <a:t>Search for adapter sequence in read.</a:t>
            </a:r>
            <a:endParaRPr sz="1700"/>
          </a:p>
          <a:p>
            <a:pPr indent="-292100" lvl="0" marL="457200" rtl="0" algn="l">
              <a:lnSpc>
                <a:spcPct val="150000"/>
              </a:lnSpc>
              <a:spcBef>
                <a:spcPts val="0"/>
              </a:spcBef>
              <a:spcAft>
                <a:spcPts val="0"/>
              </a:spcAft>
              <a:buSzPts val="1000"/>
              <a:buChar char="●"/>
            </a:pPr>
            <a:r>
              <a:rPr lang="en" sz="1700"/>
              <a:t>Allow for mismatches in sequence.</a:t>
            </a:r>
            <a:endParaRPr sz="1700"/>
          </a:p>
          <a:p>
            <a:pPr indent="-292100" lvl="0" marL="457200" rtl="0" algn="l">
              <a:lnSpc>
                <a:spcPct val="150000"/>
              </a:lnSpc>
              <a:spcBef>
                <a:spcPts val="0"/>
              </a:spcBef>
              <a:spcAft>
                <a:spcPts val="0"/>
              </a:spcAft>
              <a:buSzPts val="1000"/>
              <a:buChar char="●"/>
            </a:pPr>
            <a:r>
              <a:rPr lang="en" sz="1700"/>
              <a:t>If significant alignment, cut.</a:t>
            </a:r>
            <a:endParaRPr sz="1700"/>
          </a:p>
        </p:txBody>
      </p:sp>
      <p:pic>
        <p:nvPicPr>
          <p:cNvPr id="452" name="Google Shape;452;p65"/>
          <p:cNvPicPr preferRelativeResize="0"/>
          <p:nvPr/>
        </p:nvPicPr>
        <p:blipFill rotWithShape="1">
          <a:blip r:embed="rId3">
            <a:alphaModFix/>
          </a:blip>
          <a:srcRect b="0" l="0" r="0" t="-4602"/>
          <a:stretch/>
        </p:blipFill>
        <p:spPr>
          <a:xfrm>
            <a:off x="118875" y="586300"/>
            <a:ext cx="3874325" cy="1025125"/>
          </a:xfrm>
          <a:prstGeom prst="rect">
            <a:avLst/>
          </a:prstGeom>
          <a:noFill/>
          <a:ln>
            <a:noFill/>
          </a:ln>
        </p:spPr>
      </p:pic>
      <p:grpSp>
        <p:nvGrpSpPr>
          <p:cNvPr id="453" name="Google Shape;453;p65"/>
          <p:cNvGrpSpPr/>
          <p:nvPr/>
        </p:nvGrpSpPr>
        <p:grpSpPr>
          <a:xfrm>
            <a:off x="254087" y="1809812"/>
            <a:ext cx="7569025" cy="3288488"/>
            <a:chOff x="787487" y="1809812"/>
            <a:chExt cx="7569025" cy="3288488"/>
          </a:xfrm>
        </p:grpSpPr>
        <p:grpSp>
          <p:nvGrpSpPr>
            <p:cNvPr id="454" name="Google Shape;454;p65"/>
            <p:cNvGrpSpPr/>
            <p:nvPr/>
          </p:nvGrpSpPr>
          <p:grpSpPr>
            <a:xfrm>
              <a:off x="787487" y="1809812"/>
              <a:ext cx="7569025" cy="1916013"/>
              <a:chOff x="206050" y="2637937"/>
              <a:chExt cx="7569025" cy="1916013"/>
            </a:xfrm>
          </p:grpSpPr>
          <p:pic>
            <p:nvPicPr>
              <p:cNvPr id="455" name="Google Shape;455;p65"/>
              <p:cNvPicPr preferRelativeResize="0"/>
              <p:nvPr/>
            </p:nvPicPr>
            <p:blipFill>
              <a:blip r:embed="rId4">
                <a:alphaModFix/>
              </a:blip>
              <a:stretch>
                <a:fillRect/>
              </a:stretch>
            </p:blipFill>
            <p:spPr>
              <a:xfrm>
                <a:off x="206050" y="2637937"/>
                <a:ext cx="7370799" cy="1916013"/>
              </a:xfrm>
              <a:prstGeom prst="rect">
                <a:avLst/>
              </a:prstGeom>
              <a:noFill/>
              <a:ln>
                <a:noFill/>
              </a:ln>
            </p:spPr>
          </p:pic>
          <p:sp>
            <p:nvSpPr>
              <p:cNvPr id="456" name="Google Shape;456;p65"/>
              <p:cNvSpPr txBox="1"/>
              <p:nvPr/>
            </p:nvSpPr>
            <p:spPr>
              <a:xfrm>
                <a:off x="1209850" y="3472025"/>
                <a:ext cx="5247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100">
                    <a:latin typeface="Helvetica Neue"/>
                    <a:ea typeface="Helvetica Neue"/>
                    <a:cs typeface="Helvetica Neue"/>
                    <a:sym typeface="Helvetica Neue"/>
                  </a:rPr>
                  <a:t>5’</a:t>
                </a:r>
                <a:endParaRPr sz="1100">
                  <a:latin typeface="Helvetica Neue"/>
                  <a:ea typeface="Helvetica Neue"/>
                  <a:cs typeface="Helvetica Neue"/>
                  <a:sym typeface="Helvetica Neue"/>
                </a:endParaRPr>
              </a:p>
            </p:txBody>
          </p:sp>
          <p:sp>
            <p:nvSpPr>
              <p:cNvPr id="457" name="Google Shape;457;p65"/>
              <p:cNvSpPr txBox="1"/>
              <p:nvPr/>
            </p:nvSpPr>
            <p:spPr>
              <a:xfrm>
                <a:off x="3033625" y="3472025"/>
                <a:ext cx="5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3’</a:t>
                </a:r>
                <a:endParaRPr sz="1100">
                  <a:latin typeface="Helvetica Neue"/>
                  <a:ea typeface="Helvetica Neue"/>
                  <a:cs typeface="Helvetica Neue"/>
                  <a:sym typeface="Helvetica Neue"/>
                </a:endParaRPr>
              </a:p>
            </p:txBody>
          </p:sp>
          <p:sp>
            <p:nvSpPr>
              <p:cNvPr id="458" name="Google Shape;458;p65"/>
              <p:cNvSpPr txBox="1"/>
              <p:nvPr/>
            </p:nvSpPr>
            <p:spPr>
              <a:xfrm>
                <a:off x="3665350" y="3471775"/>
                <a:ext cx="5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5’</a:t>
                </a:r>
                <a:endParaRPr sz="1100">
                  <a:latin typeface="Helvetica Neue"/>
                  <a:ea typeface="Helvetica Neue"/>
                  <a:cs typeface="Helvetica Neue"/>
                  <a:sym typeface="Helvetica Neue"/>
                </a:endParaRPr>
              </a:p>
            </p:txBody>
          </p:sp>
          <p:sp>
            <p:nvSpPr>
              <p:cNvPr id="459" name="Google Shape;459;p65"/>
              <p:cNvSpPr txBox="1"/>
              <p:nvPr/>
            </p:nvSpPr>
            <p:spPr>
              <a:xfrm>
                <a:off x="1209775" y="4180175"/>
                <a:ext cx="5247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100">
                    <a:latin typeface="Helvetica Neue"/>
                    <a:ea typeface="Helvetica Neue"/>
                    <a:cs typeface="Helvetica Neue"/>
                    <a:sym typeface="Helvetica Neue"/>
                  </a:rPr>
                  <a:t>5’</a:t>
                </a:r>
                <a:endParaRPr sz="1100">
                  <a:latin typeface="Helvetica Neue"/>
                  <a:ea typeface="Helvetica Neue"/>
                  <a:cs typeface="Helvetica Neue"/>
                  <a:sym typeface="Helvetica Neue"/>
                </a:endParaRPr>
              </a:p>
            </p:txBody>
          </p:sp>
          <p:sp>
            <p:nvSpPr>
              <p:cNvPr id="460" name="Google Shape;460;p65"/>
              <p:cNvSpPr txBox="1"/>
              <p:nvPr/>
            </p:nvSpPr>
            <p:spPr>
              <a:xfrm>
                <a:off x="3403975" y="4180175"/>
                <a:ext cx="5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3’</a:t>
                </a:r>
                <a:endParaRPr sz="1100">
                  <a:latin typeface="Helvetica Neue"/>
                  <a:ea typeface="Helvetica Neue"/>
                  <a:cs typeface="Helvetica Neue"/>
                  <a:sym typeface="Helvetica Neue"/>
                </a:endParaRPr>
              </a:p>
            </p:txBody>
          </p:sp>
          <p:sp>
            <p:nvSpPr>
              <p:cNvPr id="461" name="Google Shape;461;p65"/>
              <p:cNvSpPr txBox="1"/>
              <p:nvPr/>
            </p:nvSpPr>
            <p:spPr>
              <a:xfrm>
                <a:off x="5289025" y="3471775"/>
                <a:ext cx="5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3’</a:t>
                </a:r>
                <a:endParaRPr sz="1100">
                  <a:latin typeface="Helvetica Neue"/>
                  <a:ea typeface="Helvetica Neue"/>
                  <a:cs typeface="Helvetica Neue"/>
                  <a:sym typeface="Helvetica Neue"/>
                </a:endParaRPr>
              </a:p>
            </p:txBody>
          </p:sp>
          <p:sp>
            <p:nvSpPr>
              <p:cNvPr id="462" name="Google Shape;462;p65"/>
              <p:cNvSpPr txBox="1"/>
              <p:nvPr/>
            </p:nvSpPr>
            <p:spPr>
              <a:xfrm>
                <a:off x="7250375" y="3471775"/>
                <a:ext cx="5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3’</a:t>
                </a:r>
                <a:endParaRPr sz="1100">
                  <a:latin typeface="Helvetica Neue"/>
                  <a:ea typeface="Helvetica Neue"/>
                  <a:cs typeface="Helvetica Neue"/>
                  <a:sym typeface="Helvetica Neue"/>
                </a:endParaRPr>
              </a:p>
            </p:txBody>
          </p:sp>
          <p:sp>
            <p:nvSpPr>
              <p:cNvPr id="463" name="Google Shape;463;p65"/>
              <p:cNvSpPr txBox="1"/>
              <p:nvPr/>
            </p:nvSpPr>
            <p:spPr>
              <a:xfrm>
                <a:off x="5648400" y="3471775"/>
                <a:ext cx="5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5’</a:t>
                </a:r>
                <a:endParaRPr sz="1100">
                  <a:latin typeface="Helvetica Neue"/>
                  <a:ea typeface="Helvetica Neue"/>
                  <a:cs typeface="Helvetica Neue"/>
                  <a:sym typeface="Helvetica Neue"/>
                </a:endParaRPr>
              </a:p>
            </p:txBody>
          </p:sp>
        </p:grpSp>
        <p:grpSp>
          <p:nvGrpSpPr>
            <p:cNvPr id="464" name="Google Shape;464;p65"/>
            <p:cNvGrpSpPr/>
            <p:nvPr/>
          </p:nvGrpSpPr>
          <p:grpSpPr>
            <a:xfrm>
              <a:off x="1199025" y="3763100"/>
              <a:ext cx="3693875" cy="1335200"/>
              <a:chOff x="1199025" y="3763100"/>
              <a:chExt cx="3693875" cy="1335200"/>
            </a:xfrm>
          </p:grpSpPr>
          <p:pic>
            <p:nvPicPr>
              <p:cNvPr id="465" name="Google Shape;465;p65"/>
              <p:cNvPicPr preferRelativeResize="0"/>
              <p:nvPr/>
            </p:nvPicPr>
            <p:blipFill rotWithShape="1">
              <a:blip r:embed="rId5">
                <a:alphaModFix/>
              </a:blip>
              <a:srcRect b="0" l="0" r="0" t="41826"/>
              <a:stretch/>
            </p:blipFill>
            <p:spPr>
              <a:xfrm>
                <a:off x="1199025" y="4467950"/>
                <a:ext cx="3181350" cy="387875"/>
              </a:xfrm>
              <a:prstGeom prst="rect">
                <a:avLst/>
              </a:prstGeom>
              <a:noFill/>
              <a:ln>
                <a:noFill/>
              </a:ln>
            </p:spPr>
          </p:pic>
          <p:pic>
            <p:nvPicPr>
              <p:cNvPr id="466" name="Google Shape;466;p65"/>
              <p:cNvPicPr preferRelativeResize="0"/>
              <p:nvPr/>
            </p:nvPicPr>
            <p:blipFill rotWithShape="1">
              <a:blip r:embed="rId5">
                <a:alphaModFix/>
              </a:blip>
              <a:srcRect b="49977" l="0" r="0" t="0"/>
              <a:stretch/>
            </p:blipFill>
            <p:spPr>
              <a:xfrm>
                <a:off x="1216125" y="4754525"/>
                <a:ext cx="3181350" cy="333525"/>
              </a:xfrm>
              <a:prstGeom prst="rect">
                <a:avLst/>
              </a:prstGeom>
              <a:noFill/>
              <a:ln>
                <a:noFill/>
              </a:ln>
            </p:spPr>
          </p:pic>
          <p:pic>
            <p:nvPicPr>
              <p:cNvPr id="467" name="Google Shape;467;p65"/>
              <p:cNvPicPr preferRelativeResize="0"/>
              <p:nvPr/>
            </p:nvPicPr>
            <p:blipFill>
              <a:blip r:embed="rId6">
                <a:alphaModFix/>
              </a:blip>
              <a:stretch>
                <a:fillRect/>
              </a:stretch>
            </p:blipFill>
            <p:spPr>
              <a:xfrm>
                <a:off x="2767925" y="3763100"/>
                <a:ext cx="2124950" cy="628650"/>
              </a:xfrm>
              <a:prstGeom prst="rect">
                <a:avLst/>
              </a:prstGeom>
              <a:noFill/>
              <a:ln>
                <a:noFill/>
              </a:ln>
            </p:spPr>
          </p:pic>
          <p:sp>
            <p:nvSpPr>
              <p:cNvPr id="468" name="Google Shape;468;p65"/>
              <p:cNvSpPr txBox="1"/>
              <p:nvPr/>
            </p:nvSpPr>
            <p:spPr>
              <a:xfrm>
                <a:off x="2713400" y="3848000"/>
                <a:ext cx="2179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Forward read -&gt;</a:t>
                </a:r>
                <a:endParaRPr sz="1100">
                  <a:latin typeface="Helvetica Neue"/>
                  <a:ea typeface="Helvetica Neue"/>
                  <a:cs typeface="Helvetica Neue"/>
                  <a:sym typeface="Helvetica Neue"/>
                </a:endParaRPr>
              </a:p>
            </p:txBody>
          </p:sp>
          <p:sp>
            <p:nvSpPr>
              <p:cNvPr id="469" name="Google Shape;469;p65"/>
              <p:cNvSpPr txBox="1"/>
              <p:nvPr/>
            </p:nvSpPr>
            <p:spPr>
              <a:xfrm>
                <a:off x="2867100" y="4744300"/>
                <a:ext cx="1416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&lt;- Reverse read</a:t>
                </a:r>
                <a:endParaRPr sz="1100">
                  <a:latin typeface="Helvetica Neue"/>
                  <a:ea typeface="Helvetica Neue"/>
                  <a:cs typeface="Helvetica Neue"/>
                  <a:sym typeface="Helvetica Neue"/>
                </a:endParaRPr>
              </a:p>
            </p:txBody>
          </p:sp>
          <p:sp>
            <p:nvSpPr>
              <p:cNvPr id="470" name="Google Shape;470;p65"/>
              <p:cNvSpPr txBox="1"/>
              <p:nvPr/>
            </p:nvSpPr>
            <p:spPr>
              <a:xfrm>
                <a:off x="2767925" y="4258050"/>
                <a:ext cx="1416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Aligned region</a:t>
                </a:r>
                <a:endParaRPr sz="1100">
                  <a:latin typeface="Helvetica Neue"/>
                  <a:ea typeface="Helvetica Neue"/>
                  <a:cs typeface="Helvetica Neue"/>
                  <a:sym typeface="Helvetica Neue"/>
                </a:endParaRPr>
              </a:p>
            </p:txBody>
          </p:sp>
        </p:grpSp>
        <p:sp>
          <p:nvSpPr>
            <p:cNvPr id="471" name="Google Shape;471;p65"/>
            <p:cNvSpPr/>
            <p:nvPr/>
          </p:nvSpPr>
          <p:spPr>
            <a:xfrm>
              <a:off x="4456975" y="4097375"/>
              <a:ext cx="207000" cy="315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 name="Google Shape;472;p65"/>
          <p:cNvGrpSpPr/>
          <p:nvPr/>
        </p:nvGrpSpPr>
        <p:grpSpPr>
          <a:xfrm>
            <a:off x="415019" y="4463600"/>
            <a:ext cx="4103136" cy="354000"/>
            <a:chOff x="787819" y="4463600"/>
            <a:chExt cx="3730123" cy="354000"/>
          </a:xfrm>
        </p:grpSpPr>
        <p:sp>
          <p:nvSpPr>
            <p:cNvPr id="473" name="Google Shape;473;p65"/>
            <p:cNvSpPr txBox="1"/>
            <p:nvPr/>
          </p:nvSpPr>
          <p:spPr>
            <a:xfrm>
              <a:off x="787819" y="4463600"/>
              <a:ext cx="5247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100">
                  <a:latin typeface="Helvetica Neue"/>
                  <a:ea typeface="Helvetica Neue"/>
                  <a:cs typeface="Helvetica Neue"/>
                  <a:sym typeface="Helvetica Neue"/>
                </a:rPr>
                <a:t>5’</a:t>
              </a:r>
              <a:endParaRPr sz="1100">
                <a:latin typeface="Helvetica Neue"/>
                <a:ea typeface="Helvetica Neue"/>
                <a:cs typeface="Helvetica Neue"/>
                <a:sym typeface="Helvetica Neue"/>
              </a:endParaRPr>
            </a:p>
          </p:txBody>
        </p:sp>
        <p:sp>
          <p:nvSpPr>
            <p:cNvPr id="474" name="Google Shape;474;p65"/>
            <p:cNvSpPr txBox="1"/>
            <p:nvPr/>
          </p:nvSpPr>
          <p:spPr>
            <a:xfrm>
              <a:off x="3634443" y="4463600"/>
              <a:ext cx="8835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3’</a:t>
              </a:r>
              <a:endParaRPr sz="1100">
                <a:latin typeface="Helvetica Neue"/>
                <a:ea typeface="Helvetica Neue"/>
                <a:cs typeface="Helvetica Neue"/>
                <a:sym typeface="Helvetica Neue"/>
              </a:endParaRPr>
            </a:p>
          </p:txBody>
        </p:sp>
      </p:grpSp>
      <p:sp>
        <p:nvSpPr>
          <p:cNvPr id="475" name="Google Shape;475;p65"/>
          <p:cNvSpPr txBox="1"/>
          <p:nvPr/>
        </p:nvSpPr>
        <p:spPr>
          <a:xfrm>
            <a:off x="5896900" y="381710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404040"/>
                </a:solidFill>
                <a:highlight>
                  <a:srgbClr val="FCFCFC"/>
                </a:highlight>
                <a:latin typeface="Helvetica Neue"/>
                <a:ea typeface="Helvetica Neue"/>
                <a:cs typeface="Helvetica Neue"/>
                <a:sym typeface="Helvetica Neue"/>
              </a:rPr>
              <a:t>Set max</a:t>
            </a:r>
            <a:r>
              <a:rPr lang="en" sz="1500">
                <a:solidFill>
                  <a:srgbClr val="404040"/>
                </a:solidFill>
                <a:highlight>
                  <a:srgbClr val="FCFCFC"/>
                </a:highlight>
                <a:latin typeface="Helvetica Neue"/>
                <a:ea typeface="Helvetica Neue"/>
                <a:cs typeface="Helvetica Neue"/>
                <a:sym typeface="Helvetica Neue"/>
              </a:rPr>
              <a:t> error rate (default 1%)</a:t>
            </a:r>
            <a:endParaRPr sz="1500">
              <a:solidFill>
                <a:srgbClr val="404040"/>
              </a:solidFill>
              <a:highlight>
                <a:srgbClr val="FCFCFC"/>
              </a:highlight>
              <a:latin typeface="Helvetica Neue"/>
              <a:ea typeface="Helvetica Neue"/>
              <a:cs typeface="Helvetica Neue"/>
              <a:sym typeface="Helvetica Neue"/>
            </a:endParaRPr>
          </a:p>
          <a:p>
            <a:pPr indent="0" lvl="0" marL="0" rtl="0" algn="l">
              <a:spcBef>
                <a:spcPts val="0"/>
              </a:spcBef>
              <a:spcAft>
                <a:spcPts val="0"/>
              </a:spcAft>
              <a:buNone/>
            </a:pPr>
            <a:r>
              <a:rPr lang="en" sz="1500">
                <a:solidFill>
                  <a:srgbClr val="404040"/>
                </a:solidFill>
                <a:highlight>
                  <a:srgbClr val="FCFCFC"/>
                </a:highlight>
                <a:latin typeface="Helvetica Neue"/>
                <a:ea typeface="Helvetica Neue"/>
                <a:cs typeface="Helvetica Neue"/>
                <a:sym typeface="Helvetica Neue"/>
              </a:rPr>
              <a:t>Min overlap (default 3)</a:t>
            </a:r>
            <a:endParaRPr sz="1500">
              <a:solidFill>
                <a:srgbClr val="404040"/>
              </a:solidFill>
              <a:highlight>
                <a:srgbClr val="FCFCFC"/>
              </a:highlight>
              <a:latin typeface="Helvetica Neue"/>
              <a:ea typeface="Helvetica Neue"/>
              <a:cs typeface="Helvetica Neue"/>
              <a:sym typeface="Helvetica Neue"/>
            </a:endParaRPr>
          </a:p>
        </p:txBody>
      </p:sp>
      <p:sp>
        <p:nvSpPr>
          <p:cNvPr id="476" name="Google Shape;476;p65"/>
          <p:cNvSpPr txBox="1"/>
          <p:nvPr/>
        </p:nvSpPr>
        <p:spPr>
          <a:xfrm>
            <a:off x="4427475" y="4463600"/>
            <a:ext cx="4606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404040"/>
                </a:solidFill>
                <a:highlight>
                  <a:srgbClr val="FCFCFC"/>
                </a:highlight>
                <a:latin typeface="Helvetica Neue"/>
                <a:ea typeface="Helvetica Neue"/>
                <a:cs typeface="Helvetica Neue"/>
                <a:sym typeface="Helvetica Neue"/>
              </a:rPr>
              <a:t>The actual error rate is computed as the </a:t>
            </a:r>
            <a:r>
              <a:rPr i="1" lang="en" sz="1200">
                <a:solidFill>
                  <a:srgbClr val="404040"/>
                </a:solidFill>
                <a:highlight>
                  <a:srgbClr val="FCFCFC"/>
                </a:highlight>
                <a:latin typeface="Helvetica Neue"/>
                <a:ea typeface="Helvetica Neue"/>
                <a:cs typeface="Helvetica Neue"/>
                <a:sym typeface="Helvetica Neue"/>
              </a:rPr>
              <a:t>number of errors in the match</a:t>
            </a:r>
            <a:r>
              <a:rPr lang="en" sz="1200">
                <a:solidFill>
                  <a:srgbClr val="404040"/>
                </a:solidFill>
                <a:highlight>
                  <a:srgbClr val="FCFCFC"/>
                </a:highlight>
                <a:latin typeface="Helvetica Neue"/>
                <a:ea typeface="Helvetica Neue"/>
                <a:cs typeface="Helvetica Neue"/>
                <a:sym typeface="Helvetica Neue"/>
              </a:rPr>
              <a:t> divided by the </a:t>
            </a:r>
            <a:r>
              <a:rPr i="1" lang="en" sz="1200">
                <a:solidFill>
                  <a:srgbClr val="404040"/>
                </a:solidFill>
                <a:highlight>
                  <a:srgbClr val="FCFCFC"/>
                </a:highlight>
                <a:latin typeface="Helvetica Neue"/>
                <a:ea typeface="Helvetica Neue"/>
                <a:cs typeface="Helvetica Neue"/>
                <a:sym typeface="Helvetica Neue"/>
              </a:rPr>
              <a:t>length of the matching part of the adapter</a:t>
            </a:r>
            <a:r>
              <a:rPr lang="en" sz="1200">
                <a:solidFill>
                  <a:srgbClr val="404040"/>
                </a:solidFill>
                <a:highlight>
                  <a:srgbClr val="FCFCFC"/>
                </a:highlight>
                <a:latin typeface="Helvetica Neue"/>
                <a:ea typeface="Helvetica Neue"/>
                <a:cs typeface="Helvetica Neue"/>
                <a:sym typeface="Helvetica Neue"/>
              </a:rPr>
              <a: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30"/>
          <p:cNvSpPr txBox="1"/>
          <p:nvPr>
            <p:ph type="title"/>
          </p:nvPr>
        </p:nvSpPr>
        <p:spPr>
          <a:xfrm>
            <a:off x="83650"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Flow cell organization for sequencing</a:t>
            </a:r>
            <a:endParaRPr/>
          </a:p>
        </p:txBody>
      </p:sp>
      <p:pic>
        <p:nvPicPr>
          <p:cNvPr id="127" name="Google Shape;127;p30"/>
          <p:cNvPicPr preferRelativeResize="0"/>
          <p:nvPr/>
        </p:nvPicPr>
        <p:blipFill>
          <a:blip r:embed="rId3">
            <a:alphaModFix/>
          </a:blip>
          <a:stretch>
            <a:fillRect/>
          </a:stretch>
        </p:blipFill>
        <p:spPr>
          <a:xfrm>
            <a:off x="3570199" y="2047125"/>
            <a:ext cx="5437051" cy="2847275"/>
          </a:xfrm>
          <a:prstGeom prst="rect">
            <a:avLst/>
          </a:prstGeom>
          <a:noFill/>
          <a:ln>
            <a:noFill/>
          </a:ln>
        </p:spPr>
      </p:pic>
      <p:pic>
        <p:nvPicPr>
          <p:cNvPr id="128" name="Google Shape;128;p30"/>
          <p:cNvPicPr preferRelativeResize="0"/>
          <p:nvPr/>
        </p:nvPicPr>
        <p:blipFill>
          <a:blip r:embed="rId4">
            <a:alphaModFix/>
          </a:blip>
          <a:stretch>
            <a:fillRect/>
          </a:stretch>
        </p:blipFill>
        <p:spPr>
          <a:xfrm>
            <a:off x="623775" y="3233450"/>
            <a:ext cx="1792500" cy="1660950"/>
          </a:xfrm>
          <a:prstGeom prst="rect">
            <a:avLst/>
          </a:prstGeom>
          <a:noFill/>
          <a:ln>
            <a:noFill/>
          </a:ln>
        </p:spPr>
      </p:pic>
      <p:sp>
        <p:nvSpPr>
          <p:cNvPr id="129" name="Google Shape;129;p30"/>
          <p:cNvSpPr txBox="1"/>
          <p:nvPr/>
        </p:nvSpPr>
        <p:spPr>
          <a:xfrm>
            <a:off x="3473375" y="1245675"/>
            <a:ext cx="4994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rPr>
              <a:t>cDNA library is applied to a flow cell</a:t>
            </a:r>
            <a:endParaRPr sz="100">
              <a:solidFill>
                <a:schemeClr val="dk1"/>
              </a:solidFill>
            </a:endParaRPr>
          </a:p>
        </p:txBody>
      </p:sp>
      <p:pic>
        <p:nvPicPr>
          <p:cNvPr id="130" name="Google Shape;130;p30"/>
          <p:cNvPicPr preferRelativeResize="0"/>
          <p:nvPr/>
        </p:nvPicPr>
        <p:blipFill>
          <a:blip r:embed="rId5">
            <a:alphaModFix/>
          </a:blip>
          <a:stretch>
            <a:fillRect/>
          </a:stretch>
        </p:blipFill>
        <p:spPr>
          <a:xfrm>
            <a:off x="367700" y="736800"/>
            <a:ext cx="4337650" cy="21027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6"/>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Clr>
                <a:schemeClr val="dk1"/>
              </a:buClr>
              <a:buSzPts val="1400"/>
              <a:buFont typeface="Arial"/>
              <a:buNone/>
            </a:pPr>
            <a:r>
              <a:rPr lang="en">
                <a:latin typeface="Arial"/>
                <a:ea typeface="Arial"/>
                <a:cs typeface="Arial"/>
                <a:sym typeface="Arial"/>
              </a:rPr>
              <a:t>How are you feeling about the content covered so far?</a:t>
            </a:r>
            <a:endParaRPr>
              <a:latin typeface="Arial"/>
              <a:ea typeface="Arial"/>
              <a:cs typeface="Arial"/>
              <a:sym typeface="Arial"/>
            </a:endParaRPr>
          </a:p>
          <a:p>
            <a:pPr indent="0" lvl="0" marL="0" rtl="0" algn="l">
              <a:spcBef>
                <a:spcPts val="800"/>
              </a:spcBef>
              <a:spcAft>
                <a:spcPts val="0"/>
              </a:spcAft>
              <a:buClr>
                <a:schemeClr val="dk1"/>
              </a:buClr>
              <a:buSzPts val="1400"/>
              <a:buFont typeface="Arial"/>
              <a:buNone/>
            </a:pPr>
            <a:r>
              <a:t/>
            </a:r>
            <a:endParaRPr>
              <a:latin typeface="Arial"/>
              <a:ea typeface="Arial"/>
              <a:cs typeface="Arial"/>
              <a:sym typeface="Arial"/>
            </a:endParaRPr>
          </a:p>
          <a:p>
            <a:pPr indent="-273050" lvl="0" marL="685800" rtl="0" algn="l">
              <a:spcBef>
                <a:spcPts val="800"/>
              </a:spcBef>
              <a:spcAft>
                <a:spcPts val="0"/>
              </a:spcAft>
              <a:buSzPts val="1700"/>
              <a:buAutoNum type="arabicPeriod"/>
            </a:pPr>
            <a:r>
              <a:rPr lang="en">
                <a:latin typeface="Arial"/>
                <a:ea typeface="Arial"/>
                <a:cs typeface="Arial"/>
                <a:sym typeface="Arial"/>
              </a:rPr>
              <a:t>Great - I am getting it</a:t>
            </a:r>
            <a:endParaRPr>
              <a:latin typeface="Arial"/>
              <a:ea typeface="Arial"/>
              <a:cs typeface="Arial"/>
              <a:sym typeface="Arial"/>
            </a:endParaRPr>
          </a:p>
          <a:p>
            <a:pPr indent="-273050" lvl="0" marL="685800" rtl="0" algn="l">
              <a:spcBef>
                <a:spcPts val="0"/>
              </a:spcBef>
              <a:spcAft>
                <a:spcPts val="0"/>
              </a:spcAft>
              <a:buSzPts val="1700"/>
              <a:buAutoNum type="arabicPeriod"/>
            </a:pPr>
            <a:r>
              <a:rPr lang="en">
                <a:latin typeface="Arial"/>
                <a:ea typeface="Arial"/>
                <a:cs typeface="Arial"/>
                <a:sym typeface="Arial"/>
              </a:rPr>
              <a:t>Okay - I am hanging in there</a:t>
            </a:r>
            <a:endParaRPr>
              <a:latin typeface="Arial"/>
              <a:ea typeface="Arial"/>
              <a:cs typeface="Arial"/>
              <a:sym typeface="Arial"/>
            </a:endParaRPr>
          </a:p>
          <a:p>
            <a:pPr indent="-273050" lvl="0" marL="685800" rtl="0" algn="l">
              <a:spcBef>
                <a:spcPts val="0"/>
              </a:spcBef>
              <a:spcAft>
                <a:spcPts val="0"/>
              </a:spcAft>
              <a:buSzPts val="1700"/>
              <a:buAutoNum type="arabicPeriod"/>
            </a:pPr>
            <a:r>
              <a:rPr lang="en">
                <a:latin typeface="Arial"/>
                <a:ea typeface="Arial"/>
                <a:cs typeface="Arial"/>
                <a:sym typeface="Arial"/>
              </a:rPr>
              <a:t>I am learning a lot</a:t>
            </a:r>
            <a:endParaRPr>
              <a:latin typeface="Arial"/>
              <a:ea typeface="Arial"/>
              <a:cs typeface="Arial"/>
              <a:sym typeface="Arial"/>
            </a:endParaRPr>
          </a:p>
          <a:p>
            <a:pPr indent="-273050" lvl="0" marL="685800" rtl="0" algn="l">
              <a:spcBef>
                <a:spcPts val="0"/>
              </a:spcBef>
              <a:spcAft>
                <a:spcPts val="0"/>
              </a:spcAft>
              <a:buSzPts val="1700"/>
              <a:buAutoNum type="arabicPeriod"/>
            </a:pPr>
            <a:r>
              <a:rPr lang="en">
                <a:latin typeface="Arial"/>
                <a:ea typeface="Arial"/>
                <a:cs typeface="Arial"/>
                <a:sym typeface="Arial"/>
              </a:rPr>
              <a:t>I need help</a:t>
            </a:r>
            <a:endParaRPr>
              <a:latin typeface="Arial"/>
              <a:ea typeface="Arial"/>
              <a:cs typeface="Arial"/>
              <a:sym typeface="Arial"/>
            </a:endParaRPr>
          </a:p>
          <a:p>
            <a:pPr indent="0" lvl="0" marL="457200" rtl="0" algn="l">
              <a:spcBef>
                <a:spcPts val="800"/>
              </a:spcBef>
              <a:spcAft>
                <a:spcPts val="0"/>
              </a:spcAft>
              <a:buClr>
                <a:schemeClr val="dk1"/>
              </a:buClr>
              <a:buSzPts val="1400"/>
              <a:buFont typeface="Arial"/>
              <a:buNone/>
            </a:pPr>
            <a:r>
              <a:t/>
            </a:r>
            <a:endParaRPr>
              <a:latin typeface="Arial"/>
              <a:ea typeface="Arial"/>
              <a:cs typeface="Arial"/>
              <a:sym typeface="Arial"/>
            </a:endParaRPr>
          </a:p>
          <a:p>
            <a:pPr indent="0" lvl="0" marL="0" rtl="0" algn="l">
              <a:spcBef>
                <a:spcPts val="800"/>
              </a:spcBef>
              <a:spcAft>
                <a:spcPts val="0"/>
              </a:spcAft>
              <a:buNone/>
            </a:pPr>
            <a:r>
              <a:t/>
            </a:r>
            <a:endParaRPr/>
          </a:p>
        </p:txBody>
      </p:sp>
      <p:sp>
        <p:nvSpPr>
          <p:cNvPr id="482" name="Google Shape;482;p66"/>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Poll 3</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67"/>
          <p:cNvSpPr txBox="1"/>
          <p:nvPr>
            <p:ph type="title"/>
          </p:nvPr>
        </p:nvSpPr>
        <p:spPr>
          <a:xfrm>
            <a:off x="157850" y="2393350"/>
            <a:ext cx="8567100" cy="2621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t/>
            </a:r>
            <a:endParaRPr sz="2600"/>
          </a:p>
          <a:p>
            <a:pPr indent="0" lvl="0" marL="0" rtl="0" algn="l">
              <a:spcBef>
                <a:spcPts val="0"/>
              </a:spcBef>
              <a:spcAft>
                <a:spcPts val="0"/>
              </a:spcAft>
              <a:buNone/>
            </a:pPr>
            <a:r>
              <a:rPr lang="en" sz="2600"/>
              <a:t>Please drop a question in the chat or speak up </a:t>
            </a:r>
            <a:endParaRPr sz="2600"/>
          </a:p>
          <a:p>
            <a:pPr indent="0" lvl="0" marL="0" rtl="0" algn="l">
              <a:spcBef>
                <a:spcPts val="0"/>
              </a:spcBef>
              <a:spcAft>
                <a:spcPts val="0"/>
              </a:spcAft>
              <a:buNone/>
            </a:pPr>
            <a:r>
              <a:t/>
            </a:r>
            <a:endParaRPr sz="2600"/>
          </a:p>
          <a:p>
            <a:pPr indent="0" lvl="0" marL="0" rtl="0" algn="l">
              <a:spcBef>
                <a:spcPts val="0"/>
              </a:spcBef>
              <a:spcAft>
                <a:spcPts val="0"/>
              </a:spcAft>
              <a:buNone/>
            </a:pPr>
            <a:r>
              <a:t/>
            </a:r>
            <a:endParaRPr sz="2600"/>
          </a:p>
        </p:txBody>
      </p:sp>
      <p:sp>
        <p:nvSpPr>
          <p:cNvPr id="488" name="Google Shape;488;p67"/>
          <p:cNvSpPr txBox="1"/>
          <p:nvPr>
            <p:ph type="title"/>
          </p:nvPr>
        </p:nvSpPr>
        <p:spPr>
          <a:xfrm>
            <a:off x="628650" y="604616"/>
            <a:ext cx="7886700" cy="736800"/>
          </a:xfrm>
          <a:prstGeom prst="rect">
            <a:avLst/>
          </a:prstGeom>
        </p:spPr>
        <p:txBody>
          <a:bodyPr anchorCtr="0" anchor="t" bIns="0" lIns="0" spcFirstLastPara="1" rIns="0" wrap="square" tIns="0">
            <a:normAutofit/>
          </a:bodyPr>
          <a:lstStyle/>
          <a:p>
            <a:pPr indent="0" lvl="0" marL="0" rtl="0" algn="ctr">
              <a:spcBef>
                <a:spcPts val="0"/>
              </a:spcBef>
              <a:spcAft>
                <a:spcPts val="0"/>
              </a:spcAft>
              <a:buClr>
                <a:schemeClr val="dk1"/>
              </a:buClr>
              <a:buSzPts val="1100"/>
              <a:buFont typeface="Arial"/>
              <a:buNone/>
            </a:pPr>
            <a:r>
              <a:rPr lang="en">
                <a:solidFill>
                  <a:srgbClr val="A64D79"/>
                </a:solidFill>
              </a:rPr>
              <a:t>Break </a:t>
            </a:r>
            <a:endParaRPr>
              <a:solidFill>
                <a:srgbClr val="A64D79"/>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68"/>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494" name="Google Shape;494;p68"/>
          <p:cNvSpPr txBox="1"/>
          <p:nvPr/>
        </p:nvSpPr>
        <p:spPr>
          <a:xfrm>
            <a:off x="54700" y="2474075"/>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1 Concepts: </a:t>
            </a:r>
            <a:endParaRPr b="1" sz="1200">
              <a:solidFill>
                <a:srgbClr val="741B47"/>
              </a:solidFill>
              <a:highlight>
                <a:srgbClr val="F7F6F3"/>
              </a:highlight>
            </a:endParaRPr>
          </a:p>
        </p:txBody>
      </p:sp>
      <p:sp>
        <p:nvSpPr>
          <p:cNvPr id="495" name="Google Shape;495;p68"/>
          <p:cNvSpPr/>
          <p:nvPr/>
        </p:nvSpPr>
        <p:spPr>
          <a:xfrm flipH="1">
            <a:off x="2835850" y="2015275"/>
            <a:ext cx="207300" cy="1088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68"/>
          <p:cNvSpPr txBox="1"/>
          <p:nvPr/>
        </p:nvSpPr>
        <p:spPr>
          <a:xfrm>
            <a:off x="54700" y="3589413"/>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a:solidFill>
                  <a:srgbClr val="741B47"/>
                </a:solidFill>
                <a:latin typeface="Helvetica Neue"/>
                <a:ea typeface="Helvetica Neue"/>
                <a:cs typeface="Helvetica Neue"/>
                <a:sym typeface="Helvetica Neue"/>
              </a:rPr>
              <a:t>Session 2 Concepts: </a:t>
            </a:r>
            <a:endParaRPr b="1" sz="1200">
              <a:solidFill>
                <a:srgbClr val="741B47"/>
              </a:solidFill>
              <a:highlight>
                <a:srgbClr val="F7F6F3"/>
              </a:highlight>
            </a:endParaRPr>
          </a:p>
          <a:p>
            <a:pPr indent="0" lvl="0" marL="0" rtl="0" algn="l">
              <a:spcBef>
                <a:spcPts val="0"/>
              </a:spcBef>
              <a:spcAft>
                <a:spcPts val="0"/>
              </a:spcAft>
              <a:buNone/>
            </a:pPr>
            <a:r>
              <a:t/>
            </a:r>
            <a:endParaRPr b="1">
              <a:solidFill>
                <a:srgbClr val="741B47"/>
              </a:solidFill>
              <a:latin typeface="Helvetica Neue"/>
              <a:ea typeface="Helvetica Neue"/>
              <a:cs typeface="Helvetica Neue"/>
              <a:sym typeface="Helvetica Neue"/>
            </a:endParaRPr>
          </a:p>
        </p:txBody>
      </p:sp>
      <p:sp>
        <p:nvSpPr>
          <p:cNvPr id="497" name="Google Shape;497;p68"/>
          <p:cNvSpPr/>
          <p:nvPr/>
        </p:nvSpPr>
        <p:spPr>
          <a:xfrm>
            <a:off x="3316325" y="2030150"/>
            <a:ext cx="1993500" cy="493800"/>
          </a:xfrm>
          <a:prstGeom prst="roundRect">
            <a:avLst>
              <a:gd fmla="val 16667" name="adj"/>
            </a:avLst>
          </a:prstGeom>
          <a:solidFill>
            <a:srgbClr val="CCCCC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498" name="Google Shape;498;p68"/>
          <p:cNvSpPr/>
          <p:nvPr/>
        </p:nvSpPr>
        <p:spPr>
          <a:xfrm>
            <a:off x="5445750" y="2030150"/>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499" name="Google Shape;499;p68"/>
          <p:cNvSpPr/>
          <p:nvPr/>
        </p:nvSpPr>
        <p:spPr>
          <a:xfrm>
            <a:off x="3316325" y="3283863"/>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500" name="Google Shape;500;p68"/>
          <p:cNvSpPr/>
          <p:nvPr/>
        </p:nvSpPr>
        <p:spPr>
          <a:xfrm>
            <a:off x="3316325" y="38861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501" name="Google Shape;501;p68"/>
          <p:cNvSpPr/>
          <p:nvPr/>
        </p:nvSpPr>
        <p:spPr>
          <a:xfrm>
            <a:off x="3316325" y="2681575"/>
            <a:ext cx="1993500" cy="493800"/>
          </a:xfrm>
          <a:prstGeom prst="roundRect">
            <a:avLst>
              <a:gd fmla="val 16667" name="adj"/>
            </a:avLst>
          </a:prstGeom>
          <a:solidFill>
            <a:srgbClr val="CCCCC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502" name="Google Shape;502;p68"/>
          <p:cNvSpPr/>
          <p:nvPr/>
        </p:nvSpPr>
        <p:spPr>
          <a:xfrm>
            <a:off x="5445750" y="26815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503" name="Google Shape;503;p68"/>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504" name="Google Shape;504;p68"/>
          <p:cNvSpPr/>
          <p:nvPr/>
        </p:nvSpPr>
        <p:spPr>
          <a:xfrm>
            <a:off x="3316325" y="776450"/>
            <a:ext cx="1993500" cy="493800"/>
          </a:xfrm>
          <a:prstGeom prst="roundRect">
            <a:avLst>
              <a:gd fmla="val 16667" name="adj"/>
            </a:avLst>
          </a:prstGeom>
          <a:solidFill>
            <a:srgbClr val="CCCCC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question</a:t>
            </a:r>
            <a:endParaRPr b="1">
              <a:solidFill>
                <a:schemeClr val="accent2"/>
              </a:solidFill>
            </a:endParaRPr>
          </a:p>
        </p:txBody>
      </p:sp>
      <p:sp>
        <p:nvSpPr>
          <p:cNvPr id="505" name="Google Shape;505;p68"/>
          <p:cNvSpPr/>
          <p:nvPr/>
        </p:nvSpPr>
        <p:spPr>
          <a:xfrm>
            <a:off x="3316325" y="1403288"/>
            <a:ext cx="1993500" cy="493800"/>
          </a:xfrm>
          <a:prstGeom prst="roundRect">
            <a:avLst>
              <a:gd fmla="val 16667" name="adj"/>
            </a:avLst>
          </a:prstGeom>
          <a:solidFill>
            <a:srgbClr val="CCCCC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506" name="Google Shape;506;p68"/>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507" name="Google Shape;507;p68"/>
          <p:cNvSpPr/>
          <p:nvPr/>
        </p:nvSpPr>
        <p:spPr>
          <a:xfrm flipH="1">
            <a:off x="2835850" y="3259650"/>
            <a:ext cx="207300" cy="1088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68"/>
          <p:cNvSpPr txBox="1"/>
          <p:nvPr/>
        </p:nvSpPr>
        <p:spPr>
          <a:xfrm>
            <a:off x="7592050" y="2282038"/>
            <a:ext cx="156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Helvetica Neue"/>
                <a:ea typeface="Helvetica Neue"/>
                <a:cs typeface="Helvetica Neue"/>
                <a:sym typeface="Helvetica Neue"/>
              </a:rPr>
              <a:t>Session 1 Demo</a:t>
            </a:r>
            <a:endParaRPr b="1" sz="1200">
              <a:solidFill>
                <a:schemeClr val="accent2"/>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509" name="Google Shape;509;p68"/>
          <p:cNvSpPr/>
          <p:nvPr/>
        </p:nvSpPr>
        <p:spPr>
          <a:xfrm flipH="1" rot="10800000">
            <a:off x="7248950" y="2015175"/>
            <a:ext cx="267600" cy="10794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68"/>
          <p:cNvSpPr txBox="1"/>
          <p:nvPr/>
        </p:nvSpPr>
        <p:spPr>
          <a:xfrm>
            <a:off x="226100" y="4586700"/>
            <a:ext cx="8838300" cy="367800"/>
          </a:xfrm>
          <a:prstGeom prst="rect">
            <a:avLst/>
          </a:prstGeom>
          <a:noFill/>
          <a:ln>
            <a:noFill/>
          </a:ln>
        </p:spPr>
        <p:txBody>
          <a:bodyPr anchorCtr="0" anchor="t" bIns="91425" lIns="91425" spcFirstLastPara="1" rIns="91425" wrap="square" tIns="91425">
            <a:spAutoFit/>
          </a:bodyPr>
          <a:lstStyle/>
          <a:p>
            <a:pPr indent="0" lvl="0" marL="457200" rtl="0" algn="r">
              <a:lnSpc>
                <a:spcPct val="70000"/>
              </a:lnSpc>
              <a:spcBef>
                <a:spcPts val="1000"/>
              </a:spcBef>
              <a:spcAft>
                <a:spcPts val="0"/>
              </a:spcAft>
              <a:buNone/>
            </a:pPr>
            <a:r>
              <a:rPr b="1" lang="en" sz="1700">
                <a:solidFill>
                  <a:srgbClr val="002B42"/>
                </a:solidFill>
              </a:rPr>
              <a:t>Feb 26 - RNA-seq II: DGE analysis using R workshop</a:t>
            </a:r>
            <a:endParaRPr b="1" sz="1700">
              <a:solidFill>
                <a:srgbClr val="262626"/>
              </a:solidFill>
              <a:highlight>
                <a:srgbClr val="F7F6F3"/>
              </a:highlight>
            </a:endParaRPr>
          </a:p>
        </p:txBody>
      </p:sp>
      <p:sp>
        <p:nvSpPr>
          <p:cNvPr id="511" name="Google Shape;511;p68"/>
          <p:cNvSpPr txBox="1"/>
          <p:nvPr/>
        </p:nvSpPr>
        <p:spPr>
          <a:xfrm>
            <a:off x="7581823" y="3495888"/>
            <a:ext cx="156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Helvetica Neue"/>
                <a:ea typeface="Helvetica Neue"/>
                <a:cs typeface="Helvetica Neue"/>
                <a:sym typeface="Helvetica Neue"/>
              </a:rPr>
              <a:t>Session 2 Demo</a:t>
            </a:r>
            <a:endParaRPr b="1" sz="1200">
              <a:solidFill>
                <a:schemeClr val="accent2"/>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512" name="Google Shape;512;p68"/>
          <p:cNvSpPr/>
          <p:nvPr/>
        </p:nvSpPr>
        <p:spPr>
          <a:xfrm flipH="1" rot="10800000">
            <a:off x="7238725" y="3334925"/>
            <a:ext cx="292800" cy="9735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3" name="Google Shape;513;p68"/>
          <p:cNvPicPr preferRelativeResize="0"/>
          <p:nvPr/>
        </p:nvPicPr>
        <p:blipFill>
          <a:blip r:embed="rId3">
            <a:alphaModFix/>
          </a:blip>
          <a:stretch>
            <a:fillRect/>
          </a:stretch>
        </p:blipFill>
        <p:spPr>
          <a:xfrm>
            <a:off x="6767525" y="147869"/>
            <a:ext cx="2011679" cy="51297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9"/>
          <p:cNvSpPr txBox="1"/>
          <p:nvPr>
            <p:ph idx="1" type="body"/>
          </p:nvPr>
        </p:nvSpPr>
        <p:spPr>
          <a:xfrm>
            <a:off x="628650" y="1369219"/>
            <a:ext cx="7886700" cy="3263400"/>
          </a:xfrm>
          <a:prstGeom prst="rect">
            <a:avLst/>
          </a:prstGeom>
        </p:spPr>
        <p:txBody>
          <a:bodyPr anchorCtr="0" anchor="t" bIns="0" lIns="0" spcFirstLastPara="1" rIns="0" wrap="square" tIns="0">
            <a:noAutofit/>
          </a:bodyPr>
          <a:lstStyle/>
          <a:p>
            <a:pPr indent="-441960" lvl="0" marL="457200" rtl="0" algn="l">
              <a:spcBef>
                <a:spcPts val="0"/>
              </a:spcBef>
              <a:spcAft>
                <a:spcPts val="0"/>
              </a:spcAft>
              <a:buSzPts val="2000"/>
              <a:buFont typeface="Arial"/>
              <a:buChar char="●"/>
            </a:pPr>
            <a:r>
              <a:rPr lang="en" sz="2000">
                <a:latin typeface="Arial"/>
                <a:ea typeface="Arial"/>
                <a:cs typeface="Arial"/>
                <a:sym typeface="Arial"/>
              </a:rPr>
              <a:t>Tools that “do one thing, and do it well”.</a:t>
            </a:r>
            <a:endParaRPr sz="2000">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a:p>
            <a:pPr indent="-441960" lvl="0" marL="457200" rtl="0" algn="l">
              <a:spcBef>
                <a:spcPts val="0"/>
              </a:spcBef>
              <a:spcAft>
                <a:spcPts val="0"/>
              </a:spcAft>
              <a:buSzPts val="2000"/>
              <a:buFont typeface="Arial"/>
              <a:buChar char="●"/>
            </a:pPr>
            <a:r>
              <a:rPr lang="en" sz="2000">
                <a:latin typeface="Arial"/>
                <a:ea typeface="Arial"/>
                <a:cs typeface="Arial"/>
                <a:sym typeface="Arial"/>
              </a:rPr>
              <a:t>Tools for this workshop: fastqc, cutadapt, STAR, featureCounts</a:t>
            </a:r>
            <a:endParaRPr sz="2000">
              <a:latin typeface="Arial"/>
              <a:ea typeface="Arial"/>
              <a:cs typeface="Arial"/>
              <a:sym typeface="Arial"/>
            </a:endParaRPr>
          </a:p>
          <a:p>
            <a:pPr indent="-368300" lvl="2" marL="1257300" rtl="0" algn="l">
              <a:spcBef>
                <a:spcPts val="500"/>
              </a:spcBef>
              <a:spcAft>
                <a:spcPts val="0"/>
              </a:spcAft>
              <a:buSzPts val="2000"/>
              <a:buChar char="●"/>
            </a:pPr>
            <a:r>
              <a:rPr lang="en" sz="2000">
                <a:latin typeface="Arial"/>
                <a:ea typeface="Arial"/>
                <a:cs typeface="Arial"/>
                <a:sym typeface="Arial"/>
              </a:rPr>
              <a:t>Available via docker hub </a:t>
            </a:r>
            <a:endParaRPr sz="2000">
              <a:latin typeface="Arial"/>
              <a:ea typeface="Arial"/>
              <a:cs typeface="Arial"/>
              <a:sym typeface="Arial"/>
            </a:endParaRPr>
          </a:p>
          <a:p>
            <a:pPr indent="-368300" lvl="2" marL="1257300" rtl="0" algn="l">
              <a:spcBef>
                <a:spcPts val="500"/>
              </a:spcBef>
              <a:spcAft>
                <a:spcPts val="0"/>
              </a:spcAft>
              <a:buSzPts val="2000"/>
              <a:buChar char="●"/>
            </a:pPr>
            <a:r>
              <a:rPr lang="en" sz="2000">
                <a:latin typeface="Arial"/>
                <a:ea typeface="Arial"/>
                <a:cs typeface="Arial"/>
                <a:sym typeface="Arial"/>
              </a:rPr>
              <a:t>Some are pre-installed on Wynton; others we can install ourselves</a:t>
            </a:r>
            <a:endParaRPr sz="2000">
              <a:latin typeface="Arial"/>
              <a:ea typeface="Arial"/>
              <a:cs typeface="Arial"/>
              <a:sym typeface="Arial"/>
            </a:endParaRPr>
          </a:p>
          <a:p>
            <a:pPr indent="-368300" lvl="2" marL="1257300" rtl="0" algn="l">
              <a:spcBef>
                <a:spcPts val="500"/>
              </a:spcBef>
              <a:spcAft>
                <a:spcPts val="0"/>
              </a:spcAft>
              <a:buSzPts val="2000"/>
              <a:buChar char="●"/>
            </a:pPr>
            <a:r>
              <a:rPr lang="en" sz="2000">
                <a:latin typeface="Arial"/>
                <a:ea typeface="Arial"/>
                <a:cs typeface="Arial"/>
                <a:sym typeface="Arial"/>
              </a:rPr>
              <a:t>Download a </a:t>
            </a:r>
            <a:r>
              <a:rPr i="1" lang="en" sz="2000">
                <a:latin typeface="Arial"/>
                <a:ea typeface="Arial"/>
                <a:cs typeface="Arial"/>
                <a:sym typeface="Arial"/>
              </a:rPr>
              <a:t>container</a:t>
            </a:r>
            <a:r>
              <a:rPr lang="en" sz="2000">
                <a:latin typeface="Arial"/>
                <a:ea typeface="Arial"/>
                <a:cs typeface="Arial"/>
                <a:sym typeface="Arial"/>
              </a:rPr>
              <a:t> with all tools installed; use anywhere</a:t>
            </a:r>
            <a:endParaRPr sz="2000">
              <a:latin typeface="Arial"/>
              <a:ea typeface="Arial"/>
              <a:cs typeface="Arial"/>
              <a:sym typeface="Arial"/>
            </a:endParaRPr>
          </a:p>
          <a:p>
            <a:pPr indent="-368300" lvl="2" marL="1257300" rtl="0" algn="l">
              <a:spcBef>
                <a:spcPts val="500"/>
              </a:spcBef>
              <a:spcAft>
                <a:spcPts val="0"/>
              </a:spcAft>
              <a:buSzPts val="2000"/>
              <a:buChar char="●"/>
            </a:pPr>
            <a:r>
              <a:rPr lang="en" sz="2000">
                <a:latin typeface="Arial"/>
                <a:ea typeface="Arial"/>
                <a:cs typeface="Arial"/>
                <a:sym typeface="Arial"/>
              </a:rPr>
              <a:t>Everything can be installed on a laptop</a:t>
            </a:r>
            <a:endParaRPr sz="2000">
              <a:latin typeface="Arial"/>
              <a:ea typeface="Arial"/>
              <a:cs typeface="Arial"/>
              <a:sym typeface="Arial"/>
            </a:endParaRPr>
          </a:p>
          <a:p>
            <a:pPr indent="-314960" lvl="0" marL="457200" rtl="0" algn="l">
              <a:spcBef>
                <a:spcPts val="1000"/>
              </a:spcBef>
              <a:spcAft>
                <a:spcPts val="0"/>
              </a:spcAft>
              <a:buNone/>
            </a:pPr>
            <a:r>
              <a:t/>
            </a:r>
            <a:endParaRPr sz="2000">
              <a:latin typeface="Arial"/>
              <a:ea typeface="Arial"/>
              <a:cs typeface="Arial"/>
              <a:sym typeface="Arial"/>
            </a:endParaRPr>
          </a:p>
          <a:p>
            <a:pPr indent="-314960" lvl="0" marL="457200" rtl="0" algn="l">
              <a:spcBef>
                <a:spcPts val="1000"/>
              </a:spcBef>
              <a:spcAft>
                <a:spcPts val="0"/>
              </a:spcAft>
              <a:buNone/>
            </a:pPr>
            <a:r>
              <a:t/>
            </a:r>
            <a:endParaRPr sz="2000">
              <a:latin typeface="Arial"/>
              <a:ea typeface="Arial"/>
              <a:cs typeface="Arial"/>
              <a:sym typeface="Arial"/>
            </a:endParaRPr>
          </a:p>
          <a:p>
            <a:pPr indent="0" lvl="0" marL="0" rtl="0" algn="l">
              <a:spcBef>
                <a:spcPts val="800"/>
              </a:spcBef>
              <a:spcAft>
                <a:spcPts val="0"/>
              </a:spcAft>
              <a:buNone/>
            </a:pPr>
            <a:r>
              <a:t/>
            </a:r>
            <a:endParaRPr sz="2000">
              <a:latin typeface="Arial"/>
              <a:ea typeface="Arial"/>
              <a:cs typeface="Arial"/>
              <a:sym typeface="Arial"/>
            </a:endParaRPr>
          </a:p>
        </p:txBody>
      </p:sp>
      <p:sp>
        <p:nvSpPr>
          <p:cNvPr id="519" name="Google Shape;519;p69"/>
          <p:cNvSpPr txBox="1"/>
          <p:nvPr>
            <p:ph type="title"/>
          </p:nvPr>
        </p:nvSpPr>
        <p:spPr>
          <a:xfrm>
            <a:off x="272400" y="1523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Bioinformatics software ecosystem</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70"/>
          <p:cNvSpPr txBox="1"/>
          <p:nvPr>
            <p:ph idx="1" type="body"/>
          </p:nvPr>
        </p:nvSpPr>
        <p:spPr>
          <a:xfrm>
            <a:off x="628650" y="1369219"/>
            <a:ext cx="7886700" cy="3263400"/>
          </a:xfrm>
          <a:prstGeom prst="rect">
            <a:avLst/>
          </a:prstGeom>
        </p:spPr>
        <p:txBody>
          <a:bodyPr anchorCtr="0" anchor="t" bIns="0" lIns="0" spcFirstLastPara="1" rIns="0" wrap="square" tIns="0">
            <a:noAutofit/>
          </a:bodyPr>
          <a:lstStyle/>
          <a:p>
            <a:pPr indent="-461010" lvl="0" marL="457200" rtl="0" algn="l">
              <a:spcBef>
                <a:spcPts val="0"/>
              </a:spcBef>
              <a:spcAft>
                <a:spcPts val="0"/>
              </a:spcAft>
              <a:buSzPts val="2300"/>
              <a:buChar char="●"/>
            </a:pPr>
            <a:r>
              <a:rPr lang="en" sz="2300">
                <a:latin typeface="Arial"/>
                <a:ea typeface="Arial"/>
                <a:cs typeface="Arial"/>
                <a:sym typeface="Arial"/>
              </a:rPr>
              <a:t>Web-based platforms</a:t>
            </a:r>
            <a:endParaRPr sz="2300">
              <a:latin typeface="Arial"/>
              <a:ea typeface="Arial"/>
              <a:cs typeface="Arial"/>
              <a:sym typeface="Arial"/>
            </a:endParaRPr>
          </a:p>
          <a:p>
            <a:pPr indent="0" lvl="0" marL="0" rtl="0" algn="l">
              <a:spcBef>
                <a:spcPts val="0"/>
              </a:spcBef>
              <a:spcAft>
                <a:spcPts val="0"/>
              </a:spcAft>
              <a:buNone/>
            </a:pPr>
            <a:r>
              <a:t/>
            </a:r>
            <a:endParaRPr sz="2300">
              <a:latin typeface="Arial"/>
              <a:ea typeface="Arial"/>
              <a:cs typeface="Arial"/>
              <a:sym typeface="Arial"/>
            </a:endParaRPr>
          </a:p>
          <a:p>
            <a:pPr indent="-461010" lvl="0" marL="457200" rtl="0" algn="l">
              <a:spcBef>
                <a:spcPts val="0"/>
              </a:spcBef>
              <a:spcAft>
                <a:spcPts val="0"/>
              </a:spcAft>
              <a:buSzPts val="2300"/>
              <a:buChar char="●"/>
            </a:pPr>
            <a:r>
              <a:rPr lang="en" sz="2300">
                <a:latin typeface="Arial"/>
                <a:ea typeface="Arial"/>
                <a:cs typeface="Arial"/>
                <a:sym typeface="Arial"/>
              </a:rPr>
              <a:t>Graphical User Interface</a:t>
            </a:r>
            <a:endParaRPr sz="2300">
              <a:latin typeface="Arial"/>
              <a:ea typeface="Arial"/>
              <a:cs typeface="Arial"/>
              <a:sym typeface="Arial"/>
            </a:endParaRPr>
          </a:p>
          <a:p>
            <a:pPr indent="0" lvl="0" marL="457200" rtl="0" algn="l">
              <a:spcBef>
                <a:spcPts val="0"/>
              </a:spcBef>
              <a:spcAft>
                <a:spcPts val="0"/>
              </a:spcAft>
              <a:buNone/>
            </a:pPr>
            <a:r>
              <a:t/>
            </a:r>
            <a:endParaRPr sz="2300">
              <a:latin typeface="Arial"/>
              <a:ea typeface="Arial"/>
              <a:cs typeface="Arial"/>
              <a:sym typeface="Arial"/>
            </a:endParaRPr>
          </a:p>
          <a:p>
            <a:pPr indent="-461010" lvl="0" marL="457200" rtl="0" algn="l">
              <a:spcBef>
                <a:spcPts val="800"/>
              </a:spcBef>
              <a:spcAft>
                <a:spcPts val="0"/>
              </a:spcAft>
              <a:buSzPts val="2300"/>
              <a:buChar char="●"/>
            </a:pPr>
            <a:r>
              <a:rPr lang="en" sz="2300">
                <a:latin typeface="Arial"/>
                <a:ea typeface="Arial"/>
                <a:cs typeface="Arial"/>
                <a:sym typeface="Arial"/>
              </a:rPr>
              <a:t>Command Line Interface</a:t>
            </a:r>
            <a:endParaRPr sz="2300">
              <a:latin typeface="Arial"/>
              <a:ea typeface="Arial"/>
              <a:cs typeface="Arial"/>
              <a:sym typeface="Arial"/>
            </a:endParaRPr>
          </a:p>
          <a:p>
            <a:pPr indent="0" lvl="0" marL="457200" rtl="0" algn="l">
              <a:spcBef>
                <a:spcPts val="800"/>
              </a:spcBef>
              <a:spcAft>
                <a:spcPts val="0"/>
              </a:spcAft>
              <a:buNone/>
            </a:pPr>
            <a:r>
              <a:t/>
            </a:r>
            <a:endParaRPr sz="2300">
              <a:latin typeface="Arial"/>
              <a:ea typeface="Arial"/>
              <a:cs typeface="Arial"/>
              <a:sym typeface="Arial"/>
            </a:endParaRPr>
          </a:p>
          <a:p>
            <a:pPr indent="-461010" lvl="0" marL="457200" rtl="0" algn="l">
              <a:spcBef>
                <a:spcPts val="800"/>
              </a:spcBef>
              <a:spcAft>
                <a:spcPts val="0"/>
              </a:spcAft>
              <a:buSzPts val="2300"/>
              <a:buFont typeface="Arial"/>
              <a:buChar char="●"/>
            </a:pPr>
            <a:r>
              <a:rPr lang="en" sz="2300">
                <a:latin typeface="Arial"/>
                <a:ea typeface="Arial"/>
                <a:cs typeface="Arial"/>
                <a:sym typeface="Arial"/>
              </a:rPr>
              <a:t>etc..</a:t>
            </a:r>
            <a:endParaRPr sz="2300">
              <a:latin typeface="Arial"/>
              <a:ea typeface="Arial"/>
              <a:cs typeface="Arial"/>
              <a:sym typeface="Arial"/>
            </a:endParaRPr>
          </a:p>
          <a:p>
            <a:pPr indent="0" lvl="0" marL="0" rtl="0" algn="l">
              <a:spcBef>
                <a:spcPts val="0"/>
              </a:spcBef>
              <a:spcAft>
                <a:spcPts val="0"/>
              </a:spcAft>
              <a:buNone/>
            </a:pPr>
            <a:r>
              <a:t/>
            </a:r>
            <a:endParaRPr sz="2300">
              <a:latin typeface="Arial"/>
              <a:ea typeface="Arial"/>
              <a:cs typeface="Arial"/>
              <a:sym typeface="Arial"/>
            </a:endParaRPr>
          </a:p>
          <a:p>
            <a:pPr indent="0" lvl="0" marL="0" rtl="0" algn="l">
              <a:spcBef>
                <a:spcPts val="0"/>
              </a:spcBef>
              <a:spcAft>
                <a:spcPts val="0"/>
              </a:spcAft>
              <a:buNone/>
            </a:pPr>
            <a:r>
              <a:t/>
            </a:r>
            <a:endParaRPr sz="2300">
              <a:latin typeface="Arial"/>
              <a:ea typeface="Arial"/>
              <a:cs typeface="Arial"/>
              <a:sym typeface="Arial"/>
            </a:endParaRPr>
          </a:p>
          <a:p>
            <a:pPr indent="-314960" lvl="0" marL="457200" rtl="0" algn="l">
              <a:spcBef>
                <a:spcPts val="1000"/>
              </a:spcBef>
              <a:spcAft>
                <a:spcPts val="0"/>
              </a:spcAft>
              <a:buNone/>
            </a:pPr>
            <a:r>
              <a:t/>
            </a:r>
            <a:endParaRPr sz="2300">
              <a:latin typeface="Arial"/>
              <a:ea typeface="Arial"/>
              <a:cs typeface="Arial"/>
              <a:sym typeface="Arial"/>
            </a:endParaRPr>
          </a:p>
          <a:p>
            <a:pPr indent="-314960" lvl="0" marL="457200" rtl="0" algn="l">
              <a:spcBef>
                <a:spcPts val="1000"/>
              </a:spcBef>
              <a:spcAft>
                <a:spcPts val="0"/>
              </a:spcAft>
              <a:buNone/>
            </a:pPr>
            <a:r>
              <a:t/>
            </a:r>
            <a:endParaRPr sz="2300">
              <a:latin typeface="Arial"/>
              <a:ea typeface="Arial"/>
              <a:cs typeface="Arial"/>
              <a:sym typeface="Arial"/>
            </a:endParaRPr>
          </a:p>
          <a:p>
            <a:pPr indent="0" lvl="0" marL="0" rtl="0" algn="l">
              <a:spcBef>
                <a:spcPts val="800"/>
              </a:spcBef>
              <a:spcAft>
                <a:spcPts val="0"/>
              </a:spcAft>
              <a:buNone/>
            </a:pPr>
            <a:r>
              <a:t/>
            </a:r>
            <a:endParaRPr sz="2300">
              <a:latin typeface="Arial"/>
              <a:ea typeface="Arial"/>
              <a:cs typeface="Arial"/>
              <a:sym typeface="Arial"/>
            </a:endParaRPr>
          </a:p>
        </p:txBody>
      </p:sp>
      <p:sp>
        <p:nvSpPr>
          <p:cNvPr id="525" name="Google Shape;525;p70"/>
          <p:cNvSpPr txBox="1"/>
          <p:nvPr>
            <p:ph type="title"/>
          </p:nvPr>
        </p:nvSpPr>
        <p:spPr>
          <a:xfrm>
            <a:off x="272400" y="1523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Different platforms for computing</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71"/>
          <p:cNvSpPr txBox="1"/>
          <p:nvPr>
            <p:ph type="title"/>
          </p:nvPr>
        </p:nvSpPr>
        <p:spPr>
          <a:xfrm>
            <a:off x="274325" y="155450"/>
            <a:ext cx="8624100" cy="10230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3259">
                <a:latin typeface="Arial"/>
                <a:ea typeface="Arial"/>
                <a:cs typeface="Arial"/>
                <a:sym typeface="Arial"/>
              </a:rPr>
              <a:t>Galaxy: Open source, web-based platform that integrates many tools.</a:t>
            </a:r>
            <a:endParaRPr sz="1660">
              <a:solidFill>
                <a:srgbClr val="1155CC"/>
              </a:solidFill>
              <a:latin typeface="Arial"/>
              <a:ea typeface="Arial"/>
              <a:cs typeface="Arial"/>
              <a:sym typeface="Arial"/>
            </a:endParaRPr>
          </a:p>
        </p:txBody>
      </p:sp>
      <p:sp>
        <p:nvSpPr>
          <p:cNvPr id="531" name="Google Shape;531;p71"/>
          <p:cNvSpPr txBox="1"/>
          <p:nvPr/>
        </p:nvSpPr>
        <p:spPr>
          <a:xfrm>
            <a:off x="630936" y="1735600"/>
            <a:ext cx="8457000" cy="2160600"/>
          </a:xfrm>
          <a:prstGeom prst="rect">
            <a:avLst/>
          </a:prstGeom>
          <a:noFill/>
          <a:ln>
            <a:noFill/>
          </a:ln>
        </p:spPr>
        <p:txBody>
          <a:bodyPr anchorCtr="0" anchor="t" bIns="91425" lIns="91425" spcFirstLastPara="1" rIns="91425" wrap="square" tIns="91425">
            <a:spAutoFit/>
          </a:bodyPr>
          <a:lstStyle/>
          <a:p>
            <a:pPr indent="-374650" lvl="0" marL="457200" rtl="0" algn="l">
              <a:lnSpc>
                <a:spcPct val="115000"/>
              </a:lnSpc>
              <a:spcBef>
                <a:spcPts val="1000"/>
              </a:spcBef>
              <a:spcAft>
                <a:spcPts val="0"/>
              </a:spcAft>
              <a:buClr>
                <a:srgbClr val="002B42"/>
              </a:buClr>
              <a:buSzPts val="2300"/>
              <a:buChar char="●"/>
            </a:pPr>
            <a:r>
              <a:rPr lang="en" sz="2300">
                <a:solidFill>
                  <a:srgbClr val="002B42"/>
                </a:solidFill>
              </a:rPr>
              <a:t>Free, public, internet accessible resource.</a:t>
            </a:r>
            <a:endParaRPr sz="2300">
              <a:solidFill>
                <a:srgbClr val="002B42"/>
              </a:solidFill>
            </a:endParaRPr>
          </a:p>
          <a:p>
            <a:pPr indent="-368300" lvl="1" marL="914400" rtl="0" algn="l">
              <a:lnSpc>
                <a:spcPct val="115000"/>
              </a:lnSpc>
              <a:spcBef>
                <a:spcPts val="0"/>
              </a:spcBef>
              <a:spcAft>
                <a:spcPts val="0"/>
              </a:spcAft>
              <a:buClr>
                <a:srgbClr val="002B42"/>
              </a:buClr>
              <a:buSzPts val="2200"/>
              <a:buChar char="○"/>
            </a:pPr>
            <a:r>
              <a:rPr lang="en" sz="2200">
                <a:solidFill>
                  <a:srgbClr val="002B42"/>
                </a:solidFill>
              </a:rPr>
              <a:t>https://usegalaxy.org/</a:t>
            </a:r>
            <a:endParaRPr sz="2200">
              <a:solidFill>
                <a:srgbClr val="002B42"/>
              </a:solidFill>
            </a:endParaRPr>
          </a:p>
          <a:p>
            <a:pPr indent="0" lvl="0" marL="457200" rtl="0" algn="l">
              <a:lnSpc>
                <a:spcPct val="115000"/>
              </a:lnSpc>
              <a:spcBef>
                <a:spcPts val="1000"/>
              </a:spcBef>
              <a:spcAft>
                <a:spcPts val="0"/>
              </a:spcAft>
              <a:buNone/>
            </a:pPr>
            <a:r>
              <a:t/>
            </a:r>
            <a:endParaRPr sz="1000">
              <a:solidFill>
                <a:srgbClr val="002B42"/>
              </a:solidFill>
            </a:endParaRPr>
          </a:p>
          <a:p>
            <a:pPr indent="-374650" lvl="0" marL="457200" rtl="0" algn="l">
              <a:lnSpc>
                <a:spcPct val="115000"/>
              </a:lnSpc>
              <a:spcBef>
                <a:spcPts val="1000"/>
              </a:spcBef>
              <a:spcAft>
                <a:spcPts val="0"/>
              </a:spcAft>
              <a:buClr>
                <a:srgbClr val="002B42"/>
              </a:buClr>
              <a:buSzPts val="2300"/>
              <a:buChar char="●"/>
            </a:pPr>
            <a:r>
              <a:rPr lang="en" sz="2300">
                <a:solidFill>
                  <a:srgbClr val="002B42"/>
                </a:solidFill>
              </a:rPr>
              <a:t>Data transfer and data storage are not encrypted.</a:t>
            </a:r>
            <a:endParaRPr sz="2300">
              <a:solidFill>
                <a:srgbClr val="002B42"/>
              </a:solidFill>
            </a:endParaRPr>
          </a:p>
          <a:p>
            <a:pPr indent="-368300" lvl="1" marL="914400" rtl="0" algn="l">
              <a:lnSpc>
                <a:spcPct val="115000"/>
              </a:lnSpc>
              <a:spcBef>
                <a:spcPts val="0"/>
              </a:spcBef>
              <a:spcAft>
                <a:spcPts val="0"/>
              </a:spcAft>
              <a:buClr>
                <a:srgbClr val="002B42"/>
              </a:buClr>
              <a:buSzPts val="2200"/>
              <a:buChar char="○"/>
            </a:pPr>
            <a:r>
              <a:rPr lang="en" sz="2200">
                <a:solidFill>
                  <a:srgbClr val="002B42"/>
                </a:solidFill>
              </a:rPr>
              <a:t>DO NOT UPLOAD PROTECTED DATA!!!</a:t>
            </a:r>
            <a:endParaRPr sz="2200">
              <a:solidFill>
                <a:srgbClr val="002B42"/>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2"/>
          <p:cNvSpPr txBox="1"/>
          <p:nvPr>
            <p:ph idx="1" type="body"/>
          </p:nvPr>
        </p:nvSpPr>
        <p:spPr>
          <a:xfrm>
            <a:off x="628650" y="1143000"/>
            <a:ext cx="7886700" cy="3584400"/>
          </a:xfrm>
          <a:prstGeom prst="rect">
            <a:avLst/>
          </a:prstGeom>
          <a:noFill/>
          <a:ln>
            <a:noFill/>
          </a:ln>
        </p:spPr>
        <p:txBody>
          <a:bodyPr anchorCtr="0" anchor="t" bIns="0" lIns="137150" spcFirstLastPara="1" rIns="0" wrap="square" tIns="0">
            <a:spAutoFit/>
          </a:bodyPr>
          <a:lstStyle/>
          <a:p>
            <a:pPr indent="-381000" lvl="0" marL="342900" rtl="0" algn="l">
              <a:lnSpc>
                <a:spcPct val="90000"/>
              </a:lnSpc>
              <a:spcBef>
                <a:spcPts val="0"/>
              </a:spcBef>
              <a:spcAft>
                <a:spcPts val="0"/>
              </a:spcAft>
              <a:buClr>
                <a:srgbClr val="002B42"/>
              </a:buClr>
              <a:buSzPts val="2200"/>
              <a:buChar char="●"/>
            </a:pPr>
            <a:r>
              <a:rPr b="1" lang="en" sz="2200"/>
              <a:t>Graphical User Interface</a:t>
            </a:r>
            <a:endParaRPr b="1" sz="2200"/>
          </a:p>
          <a:p>
            <a:pPr indent="-304800" lvl="2" marL="939800" rtl="0" algn="l">
              <a:lnSpc>
                <a:spcPct val="90000"/>
              </a:lnSpc>
              <a:spcBef>
                <a:spcPts val="400"/>
              </a:spcBef>
              <a:spcAft>
                <a:spcPts val="0"/>
              </a:spcAft>
              <a:buClr>
                <a:srgbClr val="002B42"/>
              </a:buClr>
              <a:buSzPts val="2000"/>
              <a:buChar char="●"/>
            </a:pPr>
            <a:r>
              <a:rPr lang="en" sz="2000"/>
              <a:t>Consists of windows, icons, menus, pointers</a:t>
            </a:r>
            <a:endParaRPr sz="2000"/>
          </a:p>
          <a:p>
            <a:pPr indent="-304800" lvl="2" marL="939800" rtl="0" algn="l">
              <a:lnSpc>
                <a:spcPct val="90000"/>
              </a:lnSpc>
              <a:spcBef>
                <a:spcPts val="400"/>
              </a:spcBef>
              <a:spcAft>
                <a:spcPts val="0"/>
              </a:spcAft>
              <a:buClr>
                <a:srgbClr val="002B42"/>
              </a:buClr>
              <a:buSzPts val="2000"/>
              <a:buChar char="●"/>
            </a:pPr>
            <a:r>
              <a:rPr lang="en" sz="2000"/>
              <a:t>Not always available for bioinformatics</a:t>
            </a:r>
            <a:endParaRPr sz="2000"/>
          </a:p>
          <a:p>
            <a:pPr indent="-165100" lvl="1" marL="596900" rtl="0" algn="l">
              <a:lnSpc>
                <a:spcPct val="90000"/>
              </a:lnSpc>
              <a:spcBef>
                <a:spcPts val="400"/>
              </a:spcBef>
              <a:spcAft>
                <a:spcPts val="0"/>
              </a:spcAft>
              <a:buClr>
                <a:srgbClr val="002B42"/>
              </a:buClr>
              <a:buSzPts val="1400"/>
              <a:buNone/>
            </a:pPr>
            <a:r>
              <a:t/>
            </a:r>
            <a:endParaRPr sz="2000"/>
          </a:p>
          <a:p>
            <a:pPr indent="-381000" lvl="0" marL="342900" rtl="0" algn="l">
              <a:lnSpc>
                <a:spcPct val="90000"/>
              </a:lnSpc>
              <a:spcBef>
                <a:spcPts val="800"/>
              </a:spcBef>
              <a:spcAft>
                <a:spcPts val="0"/>
              </a:spcAft>
              <a:buClr>
                <a:srgbClr val="002B42"/>
              </a:buClr>
              <a:buSzPts val="2200"/>
              <a:buChar char="●"/>
            </a:pPr>
            <a:r>
              <a:rPr b="1" lang="en" sz="2200"/>
              <a:t>Command Line Interface</a:t>
            </a:r>
            <a:endParaRPr b="1" sz="2200"/>
          </a:p>
          <a:p>
            <a:pPr indent="-304800" lvl="2" marL="939800" rtl="0" algn="l">
              <a:lnSpc>
                <a:spcPct val="90000"/>
              </a:lnSpc>
              <a:spcBef>
                <a:spcPts val="400"/>
              </a:spcBef>
              <a:spcAft>
                <a:spcPts val="0"/>
              </a:spcAft>
              <a:buClr>
                <a:srgbClr val="002B42"/>
              </a:buClr>
              <a:buSzPts val="2000"/>
              <a:buChar char="●"/>
            </a:pPr>
            <a:r>
              <a:rPr lang="en" sz="2000"/>
              <a:t>Text based </a:t>
            </a:r>
            <a:endParaRPr sz="2000"/>
          </a:p>
          <a:p>
            <a:pPr indent="-304800" lvl="2" marL="939800" rtl="0" algn="l">
              <a:lnSpc>
                <a:spcPct val="90000"/>
              </a:lnSpc>
              <a:spcBef>
                <a:spcPts val="400"/>
              </a:spcBef>
              <a:spcAft>
                <a:spcPts val="0"/>
              </a:spcAft>
              <a:buClr>
                <a:srgbClr val="002B42"/>
              </a:buClr>
              <a:buSzPts val="2000"/>
              <a:buChar char="●"/>
            </a:pPr>
            <a:r>
              <a:rPr lang="en" sz="2000"/>
              <a:t>Allow automation by scripting</a:t>
            </a:r>
            <a:endParaRPr sz="2000"/>
          </a:p>
          <a:p>
            <a:pPr indent="-304800" lvl="2" marL="939800" rtl="0" algn="l">
              <a:lnSpc>
                <a:spcPct val="90000"/>
              </a:lnSpc>
              <a:spcBef>
                <a:spcPts val="400"/>
              </a:spcBef>
              <a:spcAft>
                <a:spcPts val="0"/>
              </a:spcAft>
              <a:buClr>
                <a:srgbClr val="002B42"/>
              </a:buClr>
              <a:buSzPts val="2000"/>
              <a:buChar char="●"/>
            </a:pPr>
            <a:r>
              <a:rPr lang="en" sz="2000"/>
              <a:t>Examples</a:t>
            </a:r>
            <a:endParaRPr sz="2000"/>
          </a:p>
          <a:p>
            <a:pPr indent="-266700" lvl="4" marL="1587500" rtl="0" algn="l">
              <a:lnSpc>
                <a:spcPct val="90000"/>
              </a:lnSpc>
              <a:spcBef>
                <a:spcPts val="400"/>
              </a:spcBef>
              <a:spcAft>
                <a:spcPts val="0"/>
              </a:spcAft>
              <a:buClr>
                <a:srgbClr val="002B42"/>
              </a:buClr>
              <a:buSzPts val="1800"/>
              <a:buChar char="●"/>
            </a:pPr>
            <a:r>
              <a:rPr lang="en" sz="1800"/>
              <a:t>Wynton CLI</a:t>
            </a:r>
            <a:endParaRPr sz="1800"/>
          </a:p>
          <a:p>
            <a:pPr indent="-266700" lvl="4" marL="1587500" rtl="0" algn="l">
              <a:lnSpc>
                <a:spcPct val="90000"/>
              </a:lnSpc>
              <a:spcBef>
                <a:spcPts val="400"/>
              </a:spcBef>
              <a:spcAft>
                <a:spcPts val="0"/>
              </a:spcAft>
              <a:buClr>
                <a:srgbClr val="002B42"/>
              </a:buClr>
              <a:buSzPts val="1800"/>
              <a:buChar char="●"/>
            </a:pPr>
            <a:r>
              <a:rPr lang="en" sz="1800"/>
              <a:t>MacOS: Terminal</a:t>
            </a:r>
            <a:endParaRPr sz="1800"/>
          </a:p>
          <a:p>
            <a:pPr indent="-266700" lvl="4" marL="1587500" rtl="0" algn="l">
              <a:lnSpc>
                <a:spcPct val="90000"/>
              </a:lnSpc>
              <a:spcBef>
                <a:spcPts val="400"/>
              </a:spcBef>
              <a:spcAft>
                <a:spcPts val="0"/>
              </a:spcAft>
              <a:buClr>
                <a:srgbClr val="002B42"/>
              </a:buClr>
              <a:buSzPts val="1800"/>
              <a:buChar char="●"/>
            </a:pPr>
            <a:r>
              <a:rPr lang="en" sz="1800"/>
              <a:t>Windows: Command Prompt, PuTTY</a:t>
            </a:r>
            <a:endParaRPr sz="1800"/>
          </a:p>
        </p:txBody>
      </p:sp>
      <p:sp>
        <p:nvSpPr>
          <p:cNvPr id="537" name="Google Shape;537;p72"/>
          <p:cNvSpPr txBox="1"/>
          <p:nvPr/>
        </p:nvSpPr>
        <p:spPr>
          <a:xfrm>
            <a:off x="272400" y="152400"/>
            <a:ext cx="8571000" cy="7368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Command line interfaces allow scripting</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73"/>
          <p:cNvSpPr txBox="1"/>
          <p:nvPr>
            <p:ph idx="1" type="body"/>
          </p:nvPr>
        </p:nvSpPr>
        <p:spPr>
          <a:xfrm>
            <a:off x="628650" y="1632697"/>
            <a:ext cx="3682200" cy="30825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t>How to access Wynton? Visit:</a:t>
            </a:r>
            <a:endParaRPr/>
          </a:p>
          <a:p>
            <a:pPr indent="0" lvl="1" marL="342900" rtl="0" algn="l">
              <a:lnSpc>
                <a:spcPct val="90000"/>
              </a:lnSpc>
              <a:spcBef>
                <a:spcPts val="400"/>
              </a:spcBef>
              <a:spcAft>
                <a:spcPts val="0"/>
              </a:spcAft>
              <a:buClr>
                <a:srgbClr val="002B42"/>
              </a:buClr>
              <a:buSzPts val="1400"/>
              <a:buNone/>
            </a:pPr>
            <a:r>
              <a:rPr lang="en" u="sng">
                <a:solidFill>
                  <a:schemeClr val="hlink"/>
                </a:solidFill>
                <a:hlinkClick r:id="rId3"/>
              </a:rPr>
              <a:t>https://wynton.ucsf.edu/hpc/get-started/access-cluster.html</a:t>
            </a:r>
            <a:endParaRPr/>
          </a:p>
          <a:p>
            <a:pPr indent="0" lvl="0" marL="88900" rtl="0" algn="l">
              <a:lnSpc>
                <a:spcPct val="90000"/>
              </a:lnSpc>
              <a:spcBef>
                <a:spcPts val="800"/>
              </a:spcBef>
              <a:spcAft>
                <a:spcPts val="0"/>
              </a:spcAft>
              <a:buClr>
                <a:srgbClr val="002B42"/>
              </a:buClr>
              <a:buSzPts val="1700"/>
              <a:buNone/>
            </a:pPr>
            <a:r>
              <a:t/>
            </a:r>
            <a:endParaRPr/>
          </a:p>
          <a:p>
            <a:pPr indent="-349250" lvl="0" marL="431800" rtl="0" algn="l">
              <a:lnSpc>
                <a:spcPct val="90000"/>
              </a:lnSpc>
              <a:spcBef>
                <a:spcPts val="800"/>
              </a:spcBef>
              <a:spcAft>
                <a:spcPts val="0"/>
              </a:spcAft>
              <a:buClr>
                <a:srgbClr val="002B42"/>
              </a:buClr>
              <a:buSzPts val="1700"/>
              <a:buChar char="●"/>
            </a:pPr>
            <a:r>
              <a:rPr lang="en"/>
              <a:t>Most universities/ institutions doing data-intensive science have HPC cluster on campus.</a:t>
            </a:r>
            <a:endParaRPr/>
          </a:p>
        </p:txBody>
      </p:sp>
      <p:sp>
        <p:nvSpPr>
          <p:cNvPr id="544" name="Google Shape;544;p73"/>
          <p:cNvSpPr txBox="1"/>
          <p:nvPr>
            <p:ph idx="12" type="sldNum"/>
          </p:nvPr>
        </p:nvSpPr>
        <p:spPr>
          <a:xfrm>
            <a:off x="4843463" y="3575447"/>
            <a:ext cx="1543200" cy="2055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545" name="Google Shape;545;p73"/>
          <p:cNvPicPr preferRelativeResize="0"/>
          <p:nvPr/>
        </p:nvPicPr>
        <p:blipFill rotWithShape="1">
          <a:blip r:embed="rId4">
            <a:alphaModFix/>
          </a:blip>
          <a:srcRect b="0" l="0" r="0" t="0"/>
          <a:stretch/>
        </p:blipFill>
        <p:spPr>
          <a:xfrm>
            <a:off x="4310743" y="1358384"/>
            <a:ext cx="4650377" cy="3044190"/>
          </a:xfrm>
          <a:prstGeom prst="rect">
            <a:avLst/>
          </a:prstGeom>
          <a:noFill/>
          <a:ln>
            <a:noFill/>
          </a:ln>
        </p:spPr>
      </p:pic>
      <p:sp>
        <p:nvSpPr>
          <p:cNvPr id="546" name="Google Shape;546;p73"/>
          <p:cNvSpPr txBox="1"/>
          <p:nvPr/>
        </p:nvSpPr>
        <p:spPr>
          <a:xfrm>
            <a:off x="6368143" y="4767263"/>
            <a:ext cx="1655700" cy="1524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0" i="0" lang="en" sz="800" u="none" cap="none" strike="noStrike">
                <a:solidFill>
                  <a:schemeClr val="dk1"/>
                </a:solidFill>
                <a:latin typeface="Helvetica Neue"/>
                <a:ea typeface="Helvetica Neue"/>
                <a:cs typeface="Helvetica Neue"/>
                <a:sym typeface="Helvetica Neue"/>
              </a:rPr>
              <a:t>(see Description for image source)</a:t>
            </a:r>
            <a:endParaRPr sz="1100"/>
          </a:p>
        </p:txBody>
      </p:sp>
      <p:sp>
        <p:nvSpPr>
          <p:cNvPr id="547" name="Google Shape;547;p73"/>
          <p:cNvSpPr txBox="1"/>
          <p:nvPr/>
        </p:nvSpPr>
        <p:spPr>
          <a:xfrm>
            <a:off x="272400" y="152400"/>
            <a:ext cx="8571000" cy="10809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Wynton is a high-performance computing (HPC) system for UCSF affiliates</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74"/>
          <p:cNvSpPr txBox="1"/>
          <p:nvPr>
            <p:ph idx="1" type="body"/>
          </p:nvPr>
        </p:nvSpPr>
        <p:spPr>
          <a:xfrm>
            <a:off x="628650" y="1371600"/>
            <a:ext cx="3966300" cy="34776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t>Tools are constantly under development</a:t>
            </a:r>
            <a:endParaRPr/>
          </a:p>
          <a:p>
            <a:pPr indent="-254000" lvl="1" marL="596900" rtl="0" algn="l">
              <a:lnSpc>
                <a:spcPct val="90000"/>
              </a:lnSpc>
              <a:spcBef>
                <a:spcPts val="400"/>
              </a:spcBef>
              <a:spcAft>
                <a:spcPts val="0"/>
              </a:spcAft>
              <a:buClr>
                <a:srgbClr val="002B42"/>
              </a:buClr>
              <a:buSzPts val="1400"/>
              <a:buChar char="●"/>
            </a:pPr>
            <a:r>
              <a:rPr lang="en"/>
              <a:t>=&gt; Many versions around</a:t>
            </a:r>
            <a:endParaRPr/>
          </a:p>
          <a:p>
            <a:pPr indent="-215900" lvl="1" marL="596900" rtl="0" algn="l">
              <a:lnSpc>
                <a:spcPct val="90000"/>
              </a:lnSpc>
              <a:spcBef>
                <a:spcPts val="400"/>
              </a:spcBef>
              <a:spcAft>
                <a:spcPts val="0"/>
              </a:spcAft>
              <a:buClr>
                <a:srgbClr val="002B42"/>
              </a:buClr>
              <a:buSzPts val="700"/>
              <a:buNone/>
            </a:pPr>
            <a:r>
              <a:t/>
            </a:r>
            <a:endParaRPr sz="800"/>
          </a:p>
          <a:p>
            <a:pPr indent="-349250" lvl="0" marL="342900" rtl="0" algn="l">
              <a:lnSpc>
                <a:spcPct val="90000"/>
              </a:lnSpc>
              <a:spcBef>
                <a:spcPts val="800"/>
              </a:spcBef>
              <a:spcAft>
                <a:spcPts val="0"/>
              </a:spcAft>
              <a:buClr>
                <a:srgbClr val="002B42"/>
              </a:buClr>
              <a:buSzPts val="1700"/>
              <a:buFont typeface="Arial"/>
              <a:buChar char="●"/>
            </a:pPr>
            <a:r>
              <a:rPr lang="en"/>
              <a:t>Dependencies complicate installations</a:t>
            </a:r>
            <a:endParaRPr/>
          </a:p>
          <a:p>
            <a:pPr indent="-254000" lvl="1" marL="596900" rtl="0" algn="l">
              <a:lnSpc>
                <a:spcPct val="90000"/>
              </a:lnSpc>
              <a:spcBef>
                <a:spcPts val="400"/>
              </a:spcBef>
              <a:spcAft>
                <a:spcPts val="0"/>
              </a:spcAft>
              <a:buClr>
                <a:srgbClr val="002B42"/>
              </a:buClr>
              <a:buSzPts val="1400"/>
              <a:buChar char="●"/>
            </a:pPr>
            <a:r>
              <a:rPr lang="en"/>
              <a:t>Dependencies are also constantly under development</a:t>
            </a:r>
            <a:endParaRPr/>
          </a:p>
          <a:p>
            <a:pPr indent="-254000" lvl="1" marL="596900" rtl="0" algn="l">
              <a:lnSpc>
                <a:spcPct val="90000"/>
              </a:lnSpc>
              <a:spcBef>
                <a:spcPts val="400"/>
              </a:spcBef>
              <a:spcAft>
                <a:spcPts val="0"/>
              </a:spcAft>
              <a:buClr>
                <a:srgbClr val="002B42"/>
              </a:buClr>
              <a:buSzPts val="1400"/>
              <a:buChar char="●"/>
            </a:pPr>
            <a:r>
              <a:rPr lang="en"/>
              <a:t>=&gt; Many versions around</a:t>
            </a:r>
            <a:endParaRPr/>
          </a:p>
          <a:p>
            <a:pPr indent="-304800" lvl="0" marL="342900" rtl="0" algn="l">
              <a:lnSpc>
                <a:spcPct val="90000"/>
              </a:lnSpc>
              <a:spcBef>
                <a:spcPts val="800"/>
              </a:spcBef>
              <a:spcAft>
                <a:spcPts val="0"/>
              </a:spcAft>
              <a:buClr>
                <a:srgbClr val="002B42"/>
              </a:buClr>
              <a:buSzPts val="700"/>
              <a:buFont typeface="Arial"/>
              <a:buNone/>
            </a:pPr>
            <a:r>
              <a:t/>
            </a:r>
            <a:endParaRPr sz="800"/>
          </a:p>
          <a:p>
            <a:pPr indent="-349250" lvl="0" marL="342900" rtl="0" algn="l">
              <a:lnSpc>
                <a:spcPct val="90000"/>
              </a:lnSpc>
              <a:spcBef>
                <a:spcPts val="800"/>
              </a:spcBef>
              <a:spcAft>
                <a:spcPts val="0"/>
              </a:spcAft>
              <a:buClr>
                <a:srgbClr val="002B42"/>
              </a:buClr>
              <a:buSzPts val="1700"/>
              <a:buFont typeface="Arial"/>
              <a:buChar char="●"/>
            </a:pPr>
            <a:r>
              <a:rPr lang="en"/>
              <a:t>Different labs use different programming languages</a:t>
            </a:r>
            <a:endParaRPr/>
          </a:p>
        </p:txBody>
      </p:sp>
      <p:sp>
        <p:nvSpPr>
          <p:cNvPr id="554" name="Google Shape;554;p74"/>
          <p:cNvSpPr txBox="1"/>
          <p:nvPr>
            <p:ph idx="12" type="sldNum"/>
          </p:nvPr>
        </p:nvSpPr>
        <p:spPr>
          <a:xfrm>
            <a:off x="4843463" y="3575447"/>
            <a:ext cx="1543200" cy="2055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555" name="Google Shape;555;p74"/>
          <p:cNvPicPr preferRelativeResize="0"/>
          <p:nvPr/>
        </p:nvPicPr>
        <p:blipFill rotWithShape="1">
          <a:blip r:embed="rId3">
            <a:alphaModFix/>
          </a:blip>
          <a:srcRect b="0" l="0" r="0" t="0"/>
          <a:stretch/>
        </p:blipFill>
        <p:spPr>
          <a:xfrm>
            <a:off x="4999808" y="1331714"/>
            <a:ext cx="3886201" cy="3435549"/>
          </a:xfrm>
          <a:prstGeom prst="rect">
            <a:avLst/>
          </a:prstGeom>
          <a:noFill/>
          <a:ln>
            <a:noFill/>
          </a:ln>
        </p:spPr>
      </p:pic>
      <p:sp>
        <p:nvSpPr>
          <p:cNvPr id="556" name="Google Shape;556;p74"/>
          <p:cNvSpPr txBox="1"/>
          <p:nvPr/>
        </p:nvSpPr>
        <p:spPr>
          <a:xfrm>
            <a:off x="272400" y="152400"/>
            <a:ext cx="8571000" cy="7368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Containers enable reproducibility</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75"/>
          <p:cNvSpPr txBox="1"/>
          <p:nvPr>
            <p:ph idx="1" type="body"/>
          </p:nvPr>
        </p:nvSpPr>
        <p:spPr>
          <a:xfrm>
            <a:off x="628649" y="1407362"/>
            <a:ext cx="3584100" cy="31380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t>Containerization software examples:</a:t>
            </a:r>
            <a:endParaRPr/>
          </a:p>
          <a:p>
            <a:pPr indent="-254000" lvl="1" marL="596900" rtl="0" algn="l">
              <a:lnSpc>
                <a:spcPct val="90000"/>
              </a:lnSpc>
              <a:spcBef>
                <a:spcPts val="400"/>
              </a:spcBef>
              <a:spcAft>
                <a:spcPts val="0"/>
              </a:spcAft>
              <a:buClr>
                <a:srgbClr val="002B42"/>
              </a:buClr>
              <a:buSzPts val="1400"/>
              <a:buChar char="●"/>
            </a:pPr>
            <a:r>
              <a:rPr lang="en"/>
              <a:t>Singularity </a:t>
            </a:r>
            <a:endParaRPr/>
          </a:p>
          <a:p>
            <a:pPr indent="-254000" lvl="1" marL="596900" rtl="0" algn="l">
              <a:lnSpc>
                <a:spcPct val="90000"/>
              </a:lnSpc>
              <a:spcBef>
                <a:spcPts val="400"/>
              </a:spcBef>
              <a:spcAft>
                <a:spcPts val="0"/>
              </a:spcAft>
              <a:buClr>
                <a:srgbClr val="002B42"/>
              </a:buClr>
              <a:buSzPts val="1400"/>
              <a:buChar char="●"/>
            </a:pPr>
            <a:r>
              <a:rPr lang="en"/>
              <a:t>Docker (has security issues in the context of HPC)</a:t>
            </a:r>
            <a:endParaRPr/>
          </a:p>
          <a:p>
            <a:pPr indent="-215900" lvl="1" marL="596900" rtl="0" algn="l">
              <a:lnSpc>
                <a:spcPct val="90000"/>
              </a:lnSpc>
              <a:spcBef>
                <a:spcPts val="400"/>
              </a:spcBef>
              <a:spcAft>
                <a:spcPts val="0"/>
              </a:spcAft>
              <a:buClr>
                <a:srgbClr val="002B42"/>
              </a:buClr>
              <a:buSzPts val="500"/>
              <a:buNone/>
            </a:pPr>
            <a:r>
              <a:t/>
            </a:r>
            <a:endParaRPr sz="700"/>
          </a:p>
          <a:p>
            <a:pPr indent="-349250" lvl="0" marL="342900" rtl="0" algn="l">
              <a:lnSpc>
                <a:spcPct val="90000"/>
              </a:lnSpc>
              <a:spcBef>
                <a:spcPts val="800"/>
              </a:spcBef>
              <a:spcAft>
                <a:spcPts val="0"/>
              </a:spcAft>
              <a:buClr>
                <a:srgbClr val="002B42"/>
              </a:buClr>
              <a:buSzPts val="1700"/>
              <a:buFont typeface="Arial"/>
              <a:buChar char="●"/>
            </a:pPr>
            <a:r>
              <a:rPr lang="en"/>
              <a:t>Containers can be deployed on commercial cloud computing platforms, e.g., Amazon Web Services</a:t>
            </a:r>
            <a:endParaRPr/>
          </a:p>
        </p:txBody>
      </p:sp>
      <p:sp>
        <p:nvSpPr>
          <p:cNvPr id="563" name="Google Shape;563;p75"/>
          <p:cNvSpPr txBox="1"/>
          <p:nvPr>
            <p:ph idx="12" type="sldNum"/>
          </p:nvPr>
        </p:nvSpPr>
        <p:spPr>
          <a:xfrm>
            <a:off x="4843463" y="3575447"/>
            <a:ext cx="1543200" cy="2055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564" name="Google Shape;564;p75"/>
          <p:cNvPicPr preferRelativeResize="0"/>
          <p:nvPr/>
        </p:nvPicPr>
        <p:blipFill rotWithShape="1">
          <a:blip r:embed="rId3">
            <a:alphaModFix/>
          </a:blip>
          <a:srcRect b="0" l="1739" r="0" t="1960"/>
          <a:stretch/>
        </p:blipFill>
        <p:spPr>
          <a:xfrm>
            <a:off x="4530575" y="1466025"/>
            <a:ext cx="4105656" cy="3067552"/>
          </a:xfrm>
          <a:prstGeom prst="rect">
            <a:avLst/>
          </a:prstGeom>
          <a:noFill/>
          <a:ln>
            <a:noFill/>
          </a:ln>
        </p:spPr>
      </p:pic>
      <p:sp>
        <p:nvSpPr>
          <p:cNvPr id="565" name="Google Shape;565;p75"/>
          <p:cNvSpPr txBox="1"/>
          <p:nvPr/>
        </p:nvSpPr>
        <p:spPr>
          <a:xfrm>
            <a:off x="6368151" y="4767275"/>
            <a:ext cx="1947900" cy="1524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0" i="0" lang="en" sz="800" u="none" cap="none" strike="noStrike">
                <a:solidFill>
                  <a:schemeClr val="dk1"/>
                </a:solidFill>
                <a:latin typeface="Helvetica Neue"/>
                <a:ea typeface="Helvetica Neue"/>
                <a:cs typeface="Helvetica Neue"/>
                <a:sym typeface="Helvetica Neue"/>
              </a:rPr>
              <a:t>(see Description for image source)</a:t>
            </a:r>
            <a:endParaRPr sz="1100"/>
          </a:p>
        </p:txBody>
      </p:sp>
      <p:sp>
        <p:nvSpPr>
          <p:cNvPr id="566" name="Google Shape;566;p75"/>
          <p:cNvSpPr txBox="1"/>
          <p:nvPr/>
        </p:nvSpPr>
        <p:spPr>
          <a:xfrm>
            <a:off x="272400" y="152400"/>
            <a:ext cx="8571000" cy="858000"/>
          </a:xfrm>
          <a:prstGeom prst="rect">
            <a:avLst/>
          </a:prstGeom>
          <a:noFill/>
          <a:ln>
            <a:noFill/>
          </a:ln>
        </p:spPr>
        <p:txBody>
          <a:bodyPr anchorCtr="0" anchor="t" bIns="0" lIns="0" spcFirstLastPara="1" rIns="0" wrap="square" tIns="0">
            <a:normAutofit lnSpcReduction="10000"/>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A container is like a computer within a computer</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31"/>
          <p:cNvSpPr txBox="1"/>
          <p:nvPr>
            <p:ph type="title"/>
          </p:nvPr>
        </p:nvSpPr>
        <p:spPr>
          <a:xfrm>
            <a:off x="83650"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Fragments preparation for the sequencer</a:t>
            </a:r>
            <a:endParaRPr/>
          </a:p>
        </p:txBody>
      </p:sp>
      <p:pic>
        <p:nvPicPr>
          <p:cNvPr id="136" name="Google Shape;136;p31"/>
          <p:cNvPicPr preferRelativeResize="0"/>
          <p:nvPr/>
        </p:nvPicPr>
        <p:blipFill>
          <a:blip r:embed="rId3">
            <a:alphaModFix/>
          </a:blip>
          <a:stretch>
            <a:fillRect/>
          </a:stretch>
        </p:blipFill>
        <p:spPr>
          <a:xfrm>
            <a:off x="152400" y="889200"/>
            <a:ext cx="8839200" cy="399973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76"/>
          <p:cNvSpPr txBox="1"/>
          <p:nvPr/>
        </p:nvSpPr>
        <p:spPr>
          <a:xfrm>
            <a:off x="4426850" y="4744200"/>
            <a:ext cx="4989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Helvetica Neue"/>
                <a:ea typeface="Helvetica Neue"/>
                <a:cs typeface="Helvetica Neue"/>
                <a:sym typeface="Helvetica Neue"/>
              </a:rPr>
              <a:t>Image source: https://pradeep-sg406.medium.com/introduction-to-docker-5212421782df</a:t>
            </a:r>
            <a:endParaRPr sz="900">
              <a:latin typeface="Helvetica Neue"/>
              <a:ea typeface="Helvetica Neue"/>
              <a:cs typeface="Helvetica Neue"/>
              <a:sym typeface="Helvetica Neue"/>
            </a:endParaRPr>
          </a:p>
        </p:txBody>
      </p:sp>
      <p:pic>
        <p:nvPicPr>
          <p:cNvPr id="572" name="Google Shape;572;p76"/>
          <p:cNvPicPr preferRelativeResize="0"/>
          <p:nvPr/>
        </p:nvPicPr>
        <p:blipFill>
          <a:blip r:embed="rId3">
            <a:alphaModFix/>
          </a:blip>
          <a:stretch>
            <a:fillRect/>
          </a:stretch>
        </p:blipFill>
        <p:spPr>
          <a:xfrm>
            <a:off x="632525" y="1087400"/>
            <a:ext cx="7878952" cy="3157200"/>
          </a:xfrm>
          <a:prstGeom prst="rect">
            <a:avLst/>
          </a:prstGeom>
          <a:noFill/>
          <a:ln>
            <a:noFill/>
          </a:ln>
        </p:spPr>
      </p:pic>
      <p:sp>
        <p:nvSpPr>
          <p:cNvPr id="573" name="Google Shape;573;p76"/>
          <p:cNvSpPr txBox="1"/>
          <p:nvPr/>
        </p:nvSpPr>
        <p:spPr>
          <a:xfrm>
            <a:off x="272400" y="152400"/>
            <a:ext cx="8571000" cy="8580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Docker Container Lifecycle</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77"/>
          <p:cNvSpPr/>
          <p:nvPr/>
        </p:nvSpPr>
        <p:spPr>
          <a:xfrm>
            <a:off x="628650" y="1320771"/>
            <a:ext cx="7886700" cy="409500"/>
          </a:xfrm>
          <a:prstGeom prst="roundRect">
            <a:avLst>
              <a:gd fmla="val 16667" name="adj"/>
            </a:avLst>
          </a:prstGeom>
          <a:solidFill>
            <a:schemeClr val="accent1">
              <a:alpha val="3920"/>
            </a:schemeClr>
          </a:solidFill>
          <a:ln cap="flat" cmpd="sng" w="12700">
            <a:solidFill>
              <a:srgbClr val="001E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79" name="Google Shape;579;p77"/>
          <p:cNvSpPr txBox="1"/>
          <p:nvPr>
            <p:ph idx="1" type="body"/>
          </p:nvPr>
        </p:nvSpPr>
        <p:spPr>
          <a:xfrm>
            <a:off x="628650" y="1407362"/>
            <a:ext cx="8334600" cy="4182000"/>
          </a:xfrm>
          <a:prstGeom prst="rect">
            <a:avLst/>
          </a:prstGeom>
          <a:noFill/>
          <a:ln>
            <a:noFill/>
          </a:ln>
        </p:spPr>
        <p:txBody>
          <a:bodyPr anchorCtr="0" anchor="t" bIns="0" lIns="137150" spcFirstLastPara="1" rIns="0" wrap="square" tIns="0">
            <a:spAutoFit/>
          </a:bodyPr>
          <a:lstStyle/>
          <a:p>
            <a:pPr indent="0" lvl="0" marL="0" rtl="0" algn="l">
              <a:lnSpc>
                <a:spcPct val="90000"/>
              </a:lnSpc>
              <a:spcBef>
                <a:spcPts val="0"/>
              </a:spcBef>
              <a:spcAft>
                <a:spcPts val="0"/>
              </a:spcAft>
              <a:buClr>
                <a:srgbClr val="002B42"/>
              </a:buClr>
              <a:buSzPts val="1200"/>
              <a:buNone/>
            </a:pPr>
            <a:r>
              <a:rPr b="1" lang="en" sz="1500">
                <a:latin typeface="Courier New"/>
                <a:ea typeface="Courier New"/>
                <a:cs typeface="Courier New"/>
                <a:sym typeface="Courier New"/>
              </a:rPr>
              <a:t>$ Toolname [options] input</a:t>
            </a:r>
            <a:endParaRPr b="1" sz="1500">
              <a:latin typeface="Courier New"/>
              <a:ea typeface="Courier New"/>
              <a:cs typeface="Courier New"/>
              <a:sym typeface="Courier New"/>
            </a:endParaRPr>
          </a:p>
          <a:p>
            <a:pPr indent="0" lvl="0" marL="0" rtl="0" algn="l">
              <a:lnSpc>
                <a:spcPct val="90000"/>
              </a:lnSpc>
              <a:spcBef>
                <a:spcPts val="800"/>
              </a:spcBef>
              <a:spcAft>
                <a:spcPts val="0"/>
              </a:spcAft>
              <a:buClr>
                <a:srgbClr val="002B42"/>
              </a:buClr>
              <a:buSzPts val="1000"/>
              <a:buNone/>
            </a:pPr>
            <a:r>
              <a:t/>
            </a:r>
            <a:endParaRPr sz="1200">
              <a:latin typeface="Lemon"/>
              <a:ea typeface="Lemon"/>
              <a:cs typeface="Lemon"/>
              <a:sym typeface="Lemon"/>
            </a:endParaRPr>
          </a:p>
          <a:p>
            <a:pPr indent="0" lvl="0" marL="0" rtl="0" algn="l">
              <a:lnSpc>
                <a:spcPct val="90000"/>
              </a:lnSpc>
              <a:spcBef>
                <a:spcPts val="800"/>
              </a:spcBef>
              <a:spcAft>
                <a:spcPts val="0"/>
              </a:spcAft>
              <a:buClr>
                <a:srgbClr val="002B42"/>
              </a:buClr>
              <a:buSzPts val="1200"/>
              <a:buNone/>
            </a:pPr>
            <a:r>
              <a:rPr b="1" lang="en" sz="1500">
                <a:latin typeface="Courier New"/>
                <a:ea typeface="Courier New"/>
                <a:cs typeface="Courier New"/>
                <a:sym typeface="Courier New"/>
              </a:rPr>
              <a:t>$ Toolname --paramA 10 –b file.txt –c xyz.fq –outFile pqrs.tuv</a:t>
            </a:r>
            <a:endParaRPr b="1" sz="1500">
              <a:latin typeface="Courier New"/>
              <a:ea typeface="Courier New"/>
              <a:cs typeface="Courier New"/>
              <a:sym typeface="Courier New"/>
            </a:endParaRPr>
          </a:p>
          <a:p>
            <a:pPr indent="-279400" lvl="0" marL="342900" rtl="0" algn="l">
              <a:lnSpc>
                <a:spcPct val="90000"/>
              </a:lnSpc>
              <a:spcBef>
                <a:spcPts val="800"/>
              </a:spcBef>
              <a:spcAft>
                <a:spcPts val="0"/>
              </a:spcAft>
              <a:buClr>
                <a:srgbClr val="002B42"/>
              </a:buClr>
              <a:buSzPts val="1000"/>
              <a:buFont typeface="Arial"/>
              <a:buNone/>
            </a:pPr>
            <a:r>
              <a:t/>
            </a:r>
            <a:endParaRPr sz="1200">
              <a:latin typeface="Arial"/>
              <a:ea typeface="Arial"/>
              <a:cs typeface="Arial"/>
              <a:sym typeface="Arial"/>
            </a:endParaRPr>
          </a:p>
          <a:p>
            <a:pPr indent="-349250" lvl="0" marL="342900" rtl="0" algn="l">
              <a:lnSpc>
                <a:spcPct val="90000"/>
              </a:lnSpc>
              <a:spcBef>
                <a:spcPts val="800"/>
              </a:spcBef>
              <a:spcAft>
                <a:spcPts val="0"/>
              </a:spcAft>
              <a:buClr>
                <a:srgbClr val="002B42"/>
              </a:buClr>
              <a:buSzPts val="1700"/>
              <a:buFont typeface="Arial"/>
              <a:buChar char="●"/>
            </a:pPr>
            <a:r>
              <a:rPr lang="en">
                <a:latin typeface="Arial"/>
                <a:ea typeface="Arial"/>
                <a:cs typeface="Arial"/>
                <a:sym typeface="Arial"/>
              </a:rPr>
              <a:t>Examples:</a:t>
            </a:r>
            <a:endParaRPr/>
          </a:p>
          <a:p>
            <a:pPr indent="-241300" lvl="0" marL="342900" rtl="0" algn="l">
              <a:lnSpc>
                <a:spcPct val="90000"/>
              </a:lnSpc>
              <a:spcBef>
                <a:spcPts val="800"/>
              </a:spcBef>
              <a:spcAft>
                <a:spcPts val="0"/>
              </a:spcAft>
              <a:buClr>
                <a:srgbClr val="002B42"/>
              </a:buClr>
              <a:buSzPts val="1700"/>
              <a:buFont typeface="Arial"/>
              <a:buNone/>
            </a:pPr>
            <a:r>
              <a:t/>
            </a:r>
            <a:endParaRPr b="1">
              <a:latin typeface="Courier New"/>
              <a:ea typeface="Courier New"/>
              <a:cs typeface="Courier New"/>
              <a:sym typeface="Courier New"/>
            </a:endParaRPr>
          </a:p>
          <a:p>
            <a:pPr indent="0" lvl="0" marL="0" rtl="0" algn="l">
              <a:lnSpc>
                <a:spcPct val="90000"/>
              </a:lnSpc>
              <a:spcBef>
                <a:spcPts val="800"/>
              </a:spcBef>
              <a:spcAft>
                <a:spcPts val="0"/>
              </a:spcAft>
              <a:buClr>
                <a:srgbClr val="002B42"/>
              </a:buClr>
              <a:buSzPts val="1200"/>
              <a:buNone/>
            </a:pPr>
            <a:r>
              <a:rPr b="1" lang="en" sz="1500">
                <a:latin typeface="Courier New"/>
                <a:ea typeface="Courier New"/>
                <a:cs typeface="Courier New"/>
                <a:sym typeface="Courier New"/>
              </a:rPr>
              <a:t>$ fastqc –t 16 –o ./ Bacteria_GATTACA_L001_R1_001.fastq</a:t>
            </a:r>
            <a:endParaRPr b="1">
              <a:latin typeface="Courier New"/>
              <a:ea typeface="Courier New"/>
              <a:cs typeface="Courier New"/>
              <a:sym typeface="Courier New"/>
            </a:endParaRPr>
          </a:p>
          <a:p>
            <a:pPr indent="0" lvl="0" marL="0" rtl="0" algn="l">
              <a:lnSpc>
                <a:spcPct val="90000"/>
              </a:lnSpc>
              <a:spcBef>
                <a:spcPts val="800"/>
              </a:spcBef>
              <a:spcAft>
                <a:spcPts val="0"/>
              </a:spcAft>
              <a:buClr>
                <a:srgbClr val="002B42"/>
              </a:buClr>
              <a:buSzPts val="1200"/>
              <a:buNone/>
            </a:pPr>
            <a:r>
              <a:t/>
            </a:r>
            <a:endParaRPr b="1" sz="1500">
              <a:latin typeface="Courier New"/>
              <a:ea typeface="Courier New"/>
              <a:cs typeface="Courier New"/>
              <a:sym typeface="Courier New"/>
            </a:endParaRPr>
          </a:p>
          <a:p>
            <a:pPr indent="0" lvl="0" marL="0" rtl="0" algn="l">
              <a:lnSpc>
                <a:spcPct val="90000"/>
              </a:lnSpc>
              <a:spcBef>
                <a:spcPts val="800"/>
              </a:spcBef>
              <a:spcAft>
                <a:spcPts val="0"/>
              </a:spcAft>
              <a:buClr>
                <a:srgbClr val="002B42"/>
              </a:buClr>
              <a:buSzPts val="1200"/>
              <a:buNone/>
            </a:pPr>
            <a:r>
              <a:rPr b="1" lang="en" sz="1500">
                <a:latin typeface="Courier New"/>
                <a:ea typeface="Courier New"/>
                <a:cs typeface="Courier New"/>
                <a:sym typeface="Courier New"/>
              </a:rPr>
              <a:t>$ fastqc *.fastq</a:t>
            </a:r>
            <a:endParaRPr b="1" sz="1500">
              <a:latin typeface="Courier New"/>
              <a:ea typeface="Courier New"/>
              <a:cs typeface="Courier New"/>
              <a:sym typeface="Courier New"/>
            </a:endParaRPr>
          </a:p>
          <a:p>
            <a:pPr indent="0" lvl="0" marL="0" rtl="0" algn="l">
              <a:lnSpc>
                <a:spcPct val="90000"/>
              </a:lnSpc>
              <a:spcBef>
                <a:spcPts val="800"/>
              </a:spcBef>
              <a:spcAft>
                <a:spcPts val="0"/>
              </a:spcAft>
              <a:buClr>
                <a:srgbClr val="002B42"/>
              </a:buClr>
              <a:buSzPts val="1200"/>
              <a:buNone/>
            </a:pPr>
            <a:r>
              <a:t/>
            </a:r>
            <a:endParaRPr b="1" sz="1500">
              <a:latin typeface="Courier New"/>
              <a:ea typeface="Courier New"/>
              <a:cs typeface="Courier New"/>
              <a:sym typeface="Courier New"/>
            </a:endParaRPr>
          </a:p>
          <a:p>
            <a:pPr indent="0" lvl="0" marL="0" rtl="0" algn="l">
              <a:lnSpc>
                <a:spcPct val="90000"/>
              </a:lnSpc>
              <a:spcBef>
                <a:spcPts val="800"/>
              </a:spcBef>
              <a:spcAft>
                <a:spcPts val="0"/>
              </a:spcAft>
              <a:buClr>
                <a:srgbClr val="002B42"/>
              </a:buClr>
              <a:buSzPts val="1200"/>
              <a:buNone/>
            </a:pPr>
            <a:r>
              <a:rPr b="1" lang="en" sz="1500">
                <a:latin typeface="Courier New"/>
                <a:ea typeface="Courier New"/>
                <a:cs typeface="Courier New"/>
                <a:sym typeface="Courier New"/>
              </a:rPr>
              <a:t>$ cutadapt –a GATTACA –o ./trimmed.fastq input.fastq</a:t>
            </a:r>
            <a:endParaRPr b="1" sz="1500">
              <a:latin typeface="Courier New"/>
              <a:ea typeface="Courier New"/>
              <a:cs typeface="Courier New"/>
              <a:sym typeface="Courier New"/>
            </a:endParaRPr>
          </a:p>
          <a:p>
            <a:pPr indent="0" lvl="0" marL="0" rtl="0" algn="l">
              <a:lnSpc>
                <a:spcPct val="90000"/>
              </a:lnSpc>
              <a:spcBef>
                <a:spcPts val="800"/>
              </a:spcBef>
              <a:spcAft>
                <a:spcPts val="0"/>
              </a:spcAft>
              <a:buClr>
                <a:srgbClr val="002B42"/>
              </a:buClr>
              <a:buSzPts val="1700"/>
              <a:buNone/>
            </a:pPr>
            <a:r>
              <a:t/>
            </a:r>
            <a:endParaRPr>
              <a:latin typeface="Lemon"/>
              <a:ea typeface="Lemon"/>
              <a:cs typeface="Lemon"/>
              <a:sym typeface="Lemon"/>
            </a:endParaRPr>
          </a:p>
          <a:p>
            <a:pPr indent="0" lvl="0" marL="0" rtl="0" algn="l">
              <a:lnSpc>
                <a:spcPct val="90000"/>
              </a:lnSpc>
              <a:spcBef>
                <a:spcPts val="800"/>
              </a:spcBef>
              <a:spcAft>
                <a:spcPts val="0"/>
              </a:spcAft>
              <a:buClr>
                <a:srgbClr val="002B42"/>
              </a:buClr>
              <a:buSzPts val="1700"/>
              <a:buNone/>
            </a:pPr>
            <a:r>
              <a:t/>
            </a:r>
            <a:endParaRPr>
              <a:latin typeface="Lemon"/>
              <a:ea typeface="Lemon"/>
              <a:cs typeface="Lemon"/>
              <a:sym typeface="Lemon"/>
            </a:endParaRPr>
          </a:p>
        </p:txBody>
      </p:sp>
      <p:sp>
        <p:nvSpPr>
          <p:cNvPr id="580" name="Google Shape;580;p77"/>
          <p:cNvSpPr/>
          <p:nvPr/>
        </p:nvSpPr>
        <p:spPr>
          <a:xfrm>
            <a:off x="628650" y="3199336"/>
            <a:ext cx="7886700" cy="409500"/>
          </a:xfrm>
          <a:prstGeom prst="roundRect">
            <a:avLst>
              <a:gd fmla="val 16667" name="adj"/>
            </a:avLst>
          </a:prstGeom>
          <a:solidFill>
            <a:schemeClr val="accent1">
              <a:alpha val="3920"/>
            </a:schemeClr>
          </a:solidFill>
          <a:ln cap="flat" cmpd="sng" w="12700">
            <a:solidFill>
              <a:srgbClr val="001E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81" name="Google Shape;581;p77"/>
          <p:cNvSpPr/>
          <p:nvPr/>
        </p:nvSpPr>
        <p:spPr>
          <a:xfrm>
            <a:off x="628650" y="3808997"/>
            <a:ext cx="7886700" cy="409500"/>
          </a:xfrm>
          <a:prstGeom prst="roundRect">
            <a:avLst>
              <a:gd fmla="val 16667" name="adj"/>
            </a:avLst>
          </a:prstGeom>
          <a:solidFill>
            <a:schemeClr val="accent1">
              <a:alpha val="3920"/>
            </a:schemeClr>
          </a:solidFill>
          <a:ln cap="flat" cmpd="sng" w="12700">
            <a:solidFill>
              <a:srgbClr val="001E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82" name="Google Shape;582;p77"/>
          <p:cNvSpPr/>
          <p:nvPr/>
        </p:nvSpPr>
        <p:spPr>
          <a:xfrm>
            <a:off x="628650" y="4439399"/>
            <a:ext cx="7886700" cy="409500"/>
          </a:xfrm>
          <a:prstGeom prst="roundRect">
            <a:avLst>
              <a:gd fmla="val 16667" name="adj"/>
            </a:avLst>
          </a:prstGeom>
          <a:solidFill>
            <a:schemeClr val="accent1">
              <a:alpha val="3920"/>
            </a:schemeClr>
          </a:solidFill>
          <a:ln cap="flat" cmpd="sng" w="12700">
            <a:solidFill>
              <a:srgbClr val="001E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83" name="Google Shape;583;p77"/>
          <p:cNvSpPr/>
          <p:nvPr/>
        </p:nvSpPr>
        <p:spPr>
          <a:xfrm>
            <a:off x="628650" y="1861189"/>
            <a:ext cx="7886700" cy="409500"/>
          </a:xfrm>
          <a:prstGeom prst="roundRect">
            <a:avLst>
              <a:gd fmla="val 16667" name="adj"/>
            </a:avLst>
          </a:prstGeom>
          <a:solidFill>
            <a:schemeClr val="accent1">
              <a:alpha val="3920"/>
            </a:schemeClr>
          </a:solidFill>
          <a:ln cap="flat" cmpd="sng" w="12700">
            <a:solidFill>
              <a:srgbClr val="001E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84" name="Google Shape;584;p77"/>
          <p:cNvSpPr txBox="1"/>
          <p:nvPr/>
        </p:nvSpPr>
        <p:spPr>
          <a:xfrm>
            <a:off x="272400" y="152400"/>
            <a:ext cx="8571000" cy="9603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Typical command line syntax of bioinformatics tools</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78"/>
          <p:cNvSpPr txBox="1"/>
          <p:nvPr>
            <p:ph idx="1" type="body"/>
          </p:nvPr>
        </p:nvSpPr>
        <p:spPr>
          <a:xfrm>
            <a:off x="628650" y="1207075"/>
            <a:ext cx="5580300" cy="31176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latin typeface="Lemon"/>
                <a:ea typeface="Lemon"/>
                <a:cs typeface="Lemon"/>
                <a:sym typeface="Lemon"/>
              </a:rPr>
              <a:t>./</a:t>
            </a:r>
            <a:r>
              <a:rPr lang="en"/>
              <a:t>   is for current working directory</a:t>
            </a:r>
            <a:endParaRPr/>
          </a:p>
          <a:p>
            <a:pPr indent="-349250" lvl="0" marL="342900" rtl="0" algn="l">
              <a:lnSpc>
                <a:spcPct val="90000"/>
              </a:lnSpc>
              <a:spcBef>
                <a:spcPts val="800"/>
              </a:spcBef>
              <a:spcAft>
                <a:spcPts val="0"/>
              </a:spcAft>
              <a:buClr>
                <a:srgbClr val="002B42"/>
              </a:buClr>
              <a:buSzPts val="1700"/>
              <a:buFont typeface="Arial"/>
              <a:buChar char="●"/>
            </a:pPr>
            <a:r>
              <a:rPr lang="en">
                <a:latin typeface="Lemon"/>
                <a:ea typeface="Lemon"/>
                <a:cs typeface="Lemon"/>
                <a:sym typeface="Lemon"/>
              </a:rPr>
              <a:t>../</a:t>
            </a:r>
            <a:r>
              <a:rPr lang="en"/>
              <a:t>  is for parent directory of current working directory</a:t>
            </a:r>
            <a:endParaRPr/>
          </a:p>
          <a:p>
            <a:pPr indent="-349250" lvl="0" marL="342900" rtl="0" algn="l">
              <a:lnSpc>
                <a:spcPct val="90000"/>
              </a:lnSpc>
              <a:spcBef>
                <a:spcPts val="800"/>
              </a:spcBef>
              <a:spcAft>
                <a:spcPts val="0"/>
              </a:spcAft>
              <a:buClr>
                <a:srgbClr val="002B42"/>
              </a:buClr>
              <a:buSzPts val="1700"/>
              <a:buFont typeface="Arial"/>
              <a:buChar char="●"/>
            </a:pPr>
            <a:r>
              <a:rPr lang="en">
                <a:latin typeface="Lemon"/>
                <a:ea typeface="Lemon"/>
                <a:cs typeface="Lemon"/>
                <a:sym typeface="Lemon"/>
              </a:rPr>
              <a:t>../../</a:t>
            </a:r>
            <a:r>
              <a:rPr lang="en"/>
              <a:t>  is for parent directory of parent directory of current working directory</a:t>
            </a:r>
            <a:endParaRPr/>
          </a:p>
          <a:p>
            <a:pPr indent="-241300" lvl="0" marL="342900" rtl="0" algn="l">
              <a:lnSpc>
                <a:spcPct val="90000"/>
              </a:lnSpc>
              <a:spcBef>
                <a:spcPts val="800"/>
              </a:spcBef>
              <a:spcAft>
                <a:spcPts val="0"/>
              </a:spcAft>
              <a:buClr>
                <a:srgbClr val="002B42"/>
              </a:buClr>
              <a:buSzPts val="1700"/>
              <a:buFont typeface="Arial"/>
              <a:buNone/>
            </a:pPr>
            <a:r>
              <a:t/>
            </a:r>
            <a:endParaRPr/>
          </a:p>
          <a:p>
            <a:pPr indent="-349250" lvl="0" marL="342900" rtl="0" algn="l">
              <a:lnSpc>
                <a:spcPct val="90000"/>
              </a:lnSpc>
              <a:spcBef>
                <a:spcPts val="800"/>
              </a:spcBef>
              <a:spcAft>
                <a:spcPts val="0"/>
              </a:spcAft>
              <a:buSzPts val="1700"/>
              <a:buChar char="●"/>
            </a:pPr>
            <a:r>
              <a:rPr b="1" lang="en"/>
              <a:t>Example:</a:t>
            </a:r>
            <a:r>
              <a:rPr lang="en"/>
              <a:t> If you are currently in data folder, then</a:t>
            </a:r>
            <a:endParaRPr/>
          </a:p>
          <a:p>
            <a:pPr indent="0" lvl="0" marL="457200" rtl="0" algn="l">
              <a:lnSpc>
                <a:spcPct val="90000"/>
              </a:lnSpc>
              <a:spcBef>
                <a:spcPts val="800"/>
              </a:spcBef>
              <a:spcAft>
                <a:spcPts val="0"/>
              </a:spcAft>
              <a:buNone/>
            </a:pPr>
            <a:r>
              <a:rPr b="1" i="1" lang="en" sz="2000">
                <a:solidFill>
                  <a:srgbClr val="1155CC"/>
                </a:solidFill>
                <a:latin typeface="Courier New"/>
                <a:ea typeface="Courier New"/>
                <a:cs typeface="Courier New"/>
                <a:sym typeface="Courier New"/>
              </a:rPr>
              <a:t>fastqc ./raw.fastq -o ./results/</a:t>
            </a:r>
            <a:endParaRPr b="1" i="1" sz="2000">
              <a:solidFill>
                <a:srgbClr val="1155CC"/>
              </a:solidFill>
              <a:latin typeface="Courier New"/>
              <a:ea typeface="Courier New"/>
              <a:cs typeface="Courier New"/>
              <a:sym typeface="Courier New"/>
            </a:endParaRPr>
          </a:p>
        </p:txBody>
      </p:sp>
      <p:sp>
        <p:nvSpPr>
          <p:cNvPr id="590" name="Google Shape;590;p78"/>
          <p:cNvSpPr txBox="1"/>
          <p:nvPr/>
        </p:nvSpPr>
        <p:spPr>
          <a:xfrm>
            <a:off x="272400" y="152400"/>
            <a:ext cx="8571000" cy="9603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File paths := Location of file on computer</a:t>
            </a:r>
            <a:endParaRPr b="1" sz="3300">
              <a:solidFill>
                <a:srgbClr val="1155CC"/>
              </a:solidFill>
              <a:latin typeface="Helvetica Neue"/>
              <a:ea typeface="Helvetica Neue"/>
              <a:cs typeface="Helvetica Neue"/>
              <a:sym typeface="Helvetica Neue"/>
            </a:endParaRPr>
          </a:p>
        </p:txBody>
      </p:sp>
      <p:sp>
        <p:nvSpPr>
          <p:cNvPr id="591" name="Google Shape;591;p78"/>
          <p:cNvSpPr/>
          <p:nvPr/>
        </p:nvSpPr>
        <p:spPr>
          <a:xfrm>
            <a:off x="6205027" y="3053875"/>
            <a:ext cx="2816100" cy="14106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rgbClr val="374151"/>
              </a:buClr>
              <a:buSzPts val="1000"/>
              <a:buFont typeface="Courier New"/>
              <a:buNone/>
            </a:pPr>
            <a:r>
              <a:rPr b="0" i="0" lang="en" sz="1600" u="none" cap="none" strike="noStrike">
                <a:solidFill>
                  <a:srgbClr val="374151"/>
                </a:solidFill>
                <a:latin typeface="Courier New"/>
                <a:ea typeface="Courier New"/>
                <a:cs typeface="Courier New"/>
                <a:sym typeface="Courier New"/>
              </a:rPr>
              <a:t>/home/</a:t>
            </a:r>
            <a:br>
              <a:rPr b="0" i="0" lang="en" sz="1600" u="none" cap="none" strike="noStrike">
                <a:solidFill>
                  <a:srgbClr val="374151"/>
                </a:solidFill>
                <a:latin typeface="Courier New"/>
                <a:ea typeface="Courier New"/>
                <a:cs typeface="Courier New"/>
                <a:sym typeface="Courier New"/>
              </a:rPr>
            </a:br>
            <a:r>
              <a:rPr b="0" i="0" lang="en" sz="1600" u="none" cap="none" strike="noStrike">
                <a:solidFill>
                  <a:srgbClr val="374151"/>
                </a:solidFill>
                <a:latin typeface="Courier New"/>
                <a:ea typeface="Courier New"/>
                <a:cs typeface="Courier New"/>
                <a:sym typeface="Courier New"/>
              </a:rPr>
              <a:t>  └── </a:t>
            </a:r>
            <a:r>
              <a:rPr b="1" i="0" lang="en" sz="1600" u="none" cap="none" strike="noStrike">
                <a:solidFill>
                  <a:srgbClr val="374151"/>
                </a:solidFill>
                <a:latin typeface="Courier New"/>
                <a:ea typeface="Courier New"/>
                <a:cs typeface="Courier New"/>
                <a:sym typeface="Courier New"/>
              </a:rPr>
              <a:t>data/</a:t>
            </a:r>
            <a:br>
              <a:rPr b="0" i="0" lang="en" sz="1600" u="none" cap="none" strike="noStrike">
                <a:solidFill>
                  <a:srgbClr val="374151"/>
                </a:solidFill>
                <a:latin typeface="Courier New"/>
                <a:ea typeface="Courier New"/>
                <a:cs typeface="Courier New"/>
                <a:sym typeface="Courier New"/>
              </a:rPr>
            </a:br>
            <a:r>
              <a:rPr b="0" i="0" lang="en" sz="1600" u="none" cap="none" strike="noStrike">
                <a:solidFill>
                  <a:srgbClr val="1E3A8A"/>
                </a:solidFill>
                <a:latin typeface="Courier New"/>
                <a:ea typeface="Courier New"/>
                <a:cs typeface="Courier New"/>
                <a:sym typeface="Courier New"/>
              </a:rPr>
              <a:t>      ├── raw.fastq</a:t>
            </a:r>
            <a:br>
              <a:rPr b="0" i="0" lang="en" sz="1600" u="none" cap="none" strike="noStrike">
                <a:solidFill>
                  <a:srgbClr val="1E3A8A"/>
                </a:solidFill>
                <a:latin typeface="Courier New"/>
                <a:ea typeface="Courier New"/>
                <a:cs typeface="Courier New"/>
                <a:sym typeface="Courier New"/>
              </a:rPr>
            </a:br>
            <a:r>
              <a:rPr b="0" i="0" lang="en" sz="1600" u="none" cap="none" strike="noStrike">
                <a:solidFill>
                  <a:srgbClr val="374151"/>
                </a:solidFill>
                <a:latin typeface="Courier New"/>
                <a:ea typeface="Courier New"/>
                <a:cs typeface="Courier New"/>
                <a:sym typeface="Courier New"/>
              </a:rPr>
              <a:t>      └── results/</a:t>
            </a:r>
            <a:br>
              <a:rPr b="0" i="0" lang="en" sz="1600" u="none" cap="none" strike="noStrike">
                <a:solidFill>
                  <a:srgbClr val="374151"/>
                </a:solidFill>
                <a:latin typeface="Courier New"/>
                <a:ea typeface="Courier New"/>
                <a:cs typeface="Courier New"/>
                <a:sym typeface="Courier New"/>
              </a:rPr>
            </a:br>
            <a:r>
              <a:rPr b="0" i="0" lang="en" sz="1600" u="none" cap="none" strike="noStrike">
                <a:solidFill>
                  <a:srgbClr val="1E3A8A"/>
                </a:solidFill>
                <a:latin typeface="Courier New"/>
                <a:ea typeface="Courier New"/>
                <a:cs typeface="Courier New"/>
                <a:sym typeface="Courier New"/>
              </a:rPr>
              <a:t>          └── out.txt</a:t>
            </a:r>
            <a:endParaRPr b="0" i="0" sz="1600" u="none" cap="none" strike="noStrike">
              <a:solidFill>
                <a:srgbClr val="000000"/>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79"/>
          <p:cNvSpPr txBox="1"/>
          <p:nvPr/>
        </p:nvSpPr>
        <p:spPr>
          <a:xfrm>
            <a:off x="135900" y="821200"/>
            <a:ext cx="8707800" cy="4143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000"/>
              </a:spcBef>
              <a:spcAft>
                <a:spcPts val="0"/>
              </a:spcAft>
              <a:buClr>
                <a:srgbClr val="002B42"/>
              </a:buClr>
              <a:buSzPts val="1400"/>
              <a:buChar char="●"/>
            </a:pPr>
            <a:r>
              <a:rPr b="1" lang="en">
                <a:solidFill>
                  <a:srgbClr val="002B42"/>
                </a:solidFill>
              </a:rPr>
              <a:t>Source Study:</a:t>
            </a:r>
            <a:r>
              <a:rPr lang="en">
                <a:solidFill>
                  <a:srgbClr val="002B42"/>
                </a:solidFill>
              </a:rPr>
              <a:t> This dataset comes from a study characterizing the transcriptomic changes in human airway smooth muscle (ASM) cells in response to glucocorticoids, which are standard treatments for asthma. (</a:t>
            </a:r>
            <a:r>
              <a:rPr lang="en" u="sng">
                <a:solidFill>
                  <a:schemeClr val="hlink"/>
                </a:solidFill>
                <a:hlinkClick r:id="rId3"/>
              </a:rPr>
              <a:t>Himes </a:t>
            </a:r>
            <a:r>
              <a:rPr i="1" lang="en" u="sng">
                <a:solidFill>
                  <a:schemeClr val="hlink"/>
                </a:solidFill>
                <a:hlinkClick r:id="rId4"/>
              </a:rPr>
              <a:t>et al.</a:t>
            </a:r>
            <a:r>
              <a:rPr lang="en" u="sng">
                <a:solidFill>
                  <a:schemeClr val="hlink"/>
                </a:solidFill>
                <a:hlinkClick r:id="rId5"/>
              </a:rPr>
              <a:t>, 2014, PLOS ONE</a:t>
            </a:r>
            <a:r>
              <a:rPr lang="en">
                <a:solidFill>
                  <a:srgbClr val="002B42"/>
                </a:solidFill>
              </a:rPr>
              <a:t>)</a:t>
            </a:r>
            <a:endParaRPr>
              <a:solidFill>
                <a:srgbClr val="002B42"/>
              </a:solidFill>
            </a:endParaRPr>
          </a:p>
          <a:p>
            <a:pPr indent="-317500" lvl="0" marL="457200" rtl="0" algn="l">
              <a:lnSpc>
                <a:spcPct val="115000"/>
              </a:lnSpc>
              <a:spcBef>
                <a:spcPts val="1000"/>
              </a:spcBef>
              <a:spcAft>
                <a:spcPts val="0"/>
              </a:spcAft>
              <a:buClr>
                <a:srgbClr val="002B42"/>
              </a:buClr>
              <a:buSzPts val="1400"/>
              <a:buChar char="●"/>
            </a:pPr>
            <a:r>
              <a:rPr b="1" lang="en">
                <a:solidFill>
                  <a:srgbClr val="002B42"/>
                </a:solidFill>
              </a:rPr>
              <a:t>Experimental Conditions:</a:t>
            </a:r>
            <a:r>
              <a:rPr lang="en">
                <a:solidFill>
                  <a:srgbClr val="002B42"/>
                </a:solidFill>
              </a:rPr>
              <a:t> Primary human ASM cell lines were treated with 1 µM Dexamethasone (a potent synthetic glucocorticoid) or a control vehicle for 18 hours.</a:t>
            </a:r>
            <a:endParaRPr>
              <a:solidFill>
                <a:srgbClr val="002B42"/>
              </a:solidFill>
            </a:endParaRPr>
          </a:p>
          <a:p>
            <a:pPr indent="-317500" lvl="0" marL="457200" rtl="0" algn="l">
              <a:lnSpc>
                <a:spcPct val="115000"/>
              </a:lnSpc>
              <a:spcBef>
                <a:spcPts val="1000"/>
              </a:spcBef>
              <a:spcAft>
                <a:spcPts val="0"/>
              </a:spcAft>
              <a:buClr>
                <a:srgbClr val="002B42"/>
              </a:buClr>
              <a:buSzPts val="1400"/>
              <a:buChar char="●"/>
            </a:pPr>
            <a:r>
              <a:rPr b="1" lang="en">
                <a:solidFill>
                  <a:srgbClr val="002B42"/>
                </a:solidFill>
              </a:rPr>
              <a:t>Samples in this Workshop:</a:t>
            </a:r>
            <a:endParaRPr b="1">
              <a:solidFill>
                <a:srgbClr val="002B42"/>
              </a:solidFill>
            </a:endParaRPr>
          </a:p>
          <a:p>
            <a:pPr indent="-317500" lvl="1" marL="914400" rtl="0" algn="l">
              <a:lnSpc>
                <a:spcPct val="115000"/>
              </a:lnSpc>
              <a:spcBef>
                <a:spcPts val="1000"/>
              </a:spcBef>
              <a:spcAft>
                <a:spcPts val="0"/>
              </a:spcAft>
              <a:buClr>
                <a:srgbClr val="002B42"/>
              </a:buClr>
              <a:buSzPts val="1400"/>
              <a:buChar char="○"/>
            </a:pPr>
            <a:r>
              <a:rPr lang="en">
                <a:solidFill>
                  <a:srgbClr val="002B42"/>
                </a:solidFill>
              </a:rPr>
              <a:t>N61311 cell line - Untreated (Control)</a:t>
            </a:r>
            <a:endParaRPr>
              <a:solidFill>
                <a:srgbClr val="002B42"/>
              </a:solidFill>
            </a:endParaRPr>
          </a:p>
          <a:p>
            <a:pPr indent="-317500" lvl="1" marL="914400" rtl="0" algn="l">
              <a:lnSpc>
                <a:spcPct val="115000"/>
              </a:lnSpc>
              <a:spcBef>
                <a:spcPts val="1000"/>
              </a:spcBef>
              <a:spcAft>
                <a:spcPts val="0"/>
              </a:spcAft>
              <a:buClr>
                <a:srgbClr val="002B42"/>
              </a:buClr>
              <a:buSzPts val="1400"/>
              <a:buChar char="○"/>
            </a:pPr>
            <a:r>
              <a:rPr lang="en">
                <a:solidFill>
                  <a:srgbClr val="002B42"/>
                </a:solidFill>
              </a:rPr>
              <a:t>N61311 cell line - </a:t>
            </a:r>
            <a:r>
              <a:rPr lang="en">
                <a:solidFill>
                  <a:srgbClr val="002B42"/>
                </a:solidFill>
              </a:rPr>
              <a:t>Dexamethasone treated</a:t>
            </a:r>
            <a:endParaRPr>
              <a:solidFill>
                <a:srgbClr val="002B42"/>
              </a:solidFill>
            </a:endParaRPr>
          </a:p>
          <a:p>
            <a:pPr indent="-317500" lvl="0" marL="457200" rtl="0" algn="l">
              <a:lnSpc>
                <a:spcPct val="115000"/>
              </a:lnSpc>
              <a:spcBef>
                <a:spcPts val="1000"/>
              </a:spcBef>
              <a:spcAft>
                <a:spcPts val="0"/>
              </a:spcAft>
              <a:buClr>
                <a:srgbClr val="002B42"/>
              </a:buClr>
              <a:buSzPts val="1400"/>
              <a:buChar char="●"/>
            </a:pPr>
            <a:r>
              <a:rPr b="1" lang="en">
                <a:solidFill>
                  <a:srgbClr val="002B42"/>
                </a:solidFill>
              </a:rPr>
              <a:t>Workshop Optimization:</a:t>
            </a:r>
            <a:r>
              <a:rPr lang="en">
                <a:solidFill>
                  <a:srgbClr val="002B42"/>
                </a:solidFill>
              </a:rPr>
              <a:t> To facilitate local analysis and reduce computational load, the raw reads for these samples have been subsampled to include only those mapping to chromosome 16 (chr16).</a:t>
            </a:r>
            <a:endParaRPr>
              <a:solidFill>
                <a:srgbClr val="002B42"/>
              </a:solidFill>
            </a:endParaRPr>
          </a:p>
          <a:p>
            <a:pPr indent="-317500" lvl="0" marL="457200" rtl="0" algn="l">
              <a:lnSpc>
                <a:spcPct val="115000"/>
              </a:lnSpc>
              <a:spcBef>
                <a:spcPts val="1000"/>
              </a:spcBef>
              <a:spcAft>
                <a:spcPts val="400"/>
              </a:spcAft>
              <a:buClr>
                <a:srgbClr val="002B42"/>
              </a:buClr>
              <a:buSzPts val="1400"/>
              <a:buChar char="●"/>
            </a:pPr>
            <a:r>
              <a:rPr b="1" lang="en">
                <a:solidFill>
                  <a:srgbClr val="002B42"/>
                </a:solidFill>
              </a:rPr>
              <a:t>Significance:</a:t>
            </a:r>
            <a:r>
              <a:rPr lang="en">
                <a:solidFill>
                  <a:srgbClr val="002B42"/>
                </a:solidFill>
              </a:rPr>
              <a:t> The original study used RNA-Seq to identify 316 differentially expressed genes, notably identifying CRISPLD2 as a novel gene that modulates the anti-inflammatory effects of glucocorticoids in the airway</a:t>
            </a:r>
            <a:endParaRPr>
              <a:solidFill>
                <a:srgbClr val="002B42"/>
              </a:solidFill>
            </a:endParaRPr>
          </a:p>
        </p:txBody>
      </p:sp>
      <p:sp>
        <p:nvSpPr>
          <p:cNvPr id="597" name="Google Shape;597;p79"/>
          <p:cNvSpPr txBox="1"/>
          <p:nvPr/>
        </p:nvSpPr>
        <p:spPr>
          <a:xfrm>
            <a:off x="272400" y="152400"/>
            <a:ext cx="8571000" cy="7368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Dataset</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80"/>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None/>
            </a:pPr>
            <a:r>
              <a:rPr lang="en">
                <a:latin typeface="Arial"/>
                <a:ea typeface="Arial"/>
                <a:cs typeface="Arial"/>
                <a:sym typeface="Arial"/>
              </a:rPr>
              <a:t>Which operating system will you use for the hands-on section</a:t>
            </a:r>
            <a:r>
              <a:rPr lang="en">
                <a:latin typeface="Arial"/>
                <a:ea typeface="Arial"/>
                <a:cs typeface="Arial"/>
                <a:sym typeface="Arial"/>
              </a:rPr>
              <a:t>?</a:t>
            </a:r>
            <a:endParaRPr>
              <a:latin typeface="Arial"/>
              <a:ea typeface="Arial"/>
              <a:cs typeface="Arial"/>
              <a:sym typeface="Arial"/>
            </a:endParaRPr>
          </a:p>
          <a:p>
            <a:pPr indent="-273050" lvl="0" marL="685800" rtl="0" algn="l">
              <a:spcBef>
                <a:spcPts val="800"/>
              </a:spcBef>
              <a:spcAft>
                <a:spcPts val="0"/>
              </a:spcAft>
              <a:buSzPts val="1700"/>
              <a:buAutoNum type="arabicPeriod"/>
            </a:pPr>
            <a:r>
              <a:rPr lang="en">
                <a:latin typeface="Arial"/>
                <a:ea typeface="Arial"/>
                <a:cs typeface="Arial"/>
                <a:sym typeface="Arial"/>
              </a:rPr>
              <a:t>Mac - Intel chip</a:t>
            </a:r>
            <a:endParaRPr>
              <a:latin typeface="Arial"/>
              <a:ea typeface="Arial"/>
              <a:cs typeface="Arial"/>
              <a:sym typeface="Arial"/>
            </a:endParaRPr>
          </a:p>
          <a:p>
            <a:pPr indent="-254000" lvl="0" marL="685800" rtl="0" algn="l">
              <a:spcBef>
                <a:spcPts val="800"/>
              </a:spcBef>
              <a:spcAft>
                <a:spcPts val="0"/>
              </a:spcAft>
              <a:buSzPts val="1400"/>
              <a:buFont typeface="Arial"/>
              <a:buAutoNum type="arabicPeriod"/>
            </a:pPr>
            <a:r>
              <a:rPr lang="en">
                <a:latin typeface="Arial"/>
                <a:ea typeface="Arial"/>
                <a:cs typeface="Arial"/>
                <a:sym typeface="Arial"/>
              </a:rPr>
              <a:t>Mac - Apple chip</a:t>
            </a:r>
            <a:endParaRPr>
              <a:latin typeface="Arial"/>
              <a:ea typeface="Arial"/>
              <a:cs typeface="Arial"/>
              <a:sym typeface="Arial"/>
            </a:endParaRPr>
          </a:p>
          <a:p>
            <a:pPr indent="-273050" lvl="0" marL="685800" rtl="0" algn="l">
              <a:spcBef>
                <a:spcPts val="0"/>
              </a:spcBef>
              <a:spcAft>
                <a:spcPts val="0"/>
              </a:spcAft>
              <a:buSzPts val="1700"/>
              <a:buAutoNum type="arabicPeriod"/>
            </a:pPr>
            <a:r>
              <a:rPr lang="en">
                <a:latin typeface="Arial"/>
                <a:ea typeface="Arial"/>
                <a:cs typeface="Arial"/>
                <a:sym typeface="Arial"/>
              </a:rPr>
              <a:t>Windows</a:t>
            </a:r>
            <a:endParaRPr>
              <a:latin typeface="Arial"/>
              <a:ea typeface="Arial"/>
              <a:cs typeface="Arial"/>
              <a:sym typeface="Arial"/>
            </a:endParaRPr>
          </a:p>
          <a:p>
            <a:pPr indent="-254000" lvl="0" marL="685800" rtl="0" algn="l">
              <a:spcBef>
                <a:spcPts val="0"/>
              </a:spcBef>
              <a:spcAft>
                <a:spcPts val="0"/>
              </a:spcAft>
              <a:buSzPts val="1400"/>
              <a:buFont typeface="Arial"/>
              <a:buAutoNum type="arabicPeriod"/>
            </a:pPr>
            <a:r>
              <a:rPr lang="en">
                <a:latin typeface="Arial"/>
                <a:ea typeface="Arial"/>
                <a:cs typeface="Arial"/>
                <a:sym typeface="Arial"/>
              </a:rPr>
              <a:t>Linux</a:t>
            </a:r>
            <a:endParaRPr>
              <a:latin typeface="Arial"/>
              <a:ea typeface="Arial"/>
              <a:cs typeface="Arial"/>
              <a:sym typeface="Arial"/>
            </a:endParaRPr>
          </a:p>
          <a:p>
            <a:pPr indent="0" lvl="0" marL="0" rtl="0" algn="l">
              <a:spcBef>
                <a:spcPts val="800"/>
              </a:spcBef>
              <a:spcAft>
                <a:spcPts val="0"/>
              </a:spcAft>
              <a:buNone/>
            </a:pPr>
            <a:r>
              <a:t/>
            </a:r>
            <a:endParaRPr/>
          </a:p>
        </p:txBody>
      </p:sp>
      <p:sp>
        <p:nvSpPr>
          <p:cNvPr id="603" name="Google Shape;603;p80"/>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Poll 4</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81"/>
          <p:cNvSpPr txBox="1"/>
          <p:nvPr>
            <p:ph type="title"/>
          </p:nvPr>
        </p:nvSpPr>
        <p:spPr>
          <a:xfrm>
            <a:off x="628650" y="997525"/>
            <a:ext cx="7886700" cy="34272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t/>
            </a:r>
            <a:endParaRPr/>
          </a:p>
          <a:p>
            <a:pPr indent="-438150" lvl="0" marL="457200" rtl="0" algn="l">
              <a:spcBef>
                <a:spcPts val="0"/>
              </a:spcBef>
              <a:spcAft>
                <a:spcPts val="0"/>
              </a:spcAft>
              <a:buSzPts val="3300"/>
              <a:buChar char="●"/>
            </a:pPr>
            <a:r>
              <a:rPr lang="en"/>
              <a:t>Docker desktop installation </a:t>
            </a:r>
            <a:r>
              <a:rPr lang="en" sz="2000"/>
              <a:t>(</a:t>
            </a:r>
            <a:r>
              <a:rPr lang="en" sz="2000" u="sng">
                <a:solidFill>
                  <a:schemeClr val="hlink"/>
                </a:solidFill>
                <a:hlinkClick r:id="rId3"/>
              </a:rPr>
              <a:t>https://www.docker.com/products/docker-desktop/</a:t>
            </a:r>
            <a:r>
              <a:rPr lang="en" sz="2000"/>
              <a:t> )</a:t>
            </a:r>
            <a:endParaRPr sz="2000"/>
          </a:p>
          <a:p>
            <a:pPr indent="0" lvl="0" marL="457200" rtl="0" algn="l">
              <a:spcBef>
                <a:spcPts val="0"/>
              </a:spcBef>
              <a:spcAft>
                <a:spcPts val="0"/>
              </a:spcAft>
              <a:buNone/>
            </a:pPr>
            <a:r>
              <a:rPr lang="en" sz="2000"/>
              <a:t>(</a:t>
            </a:r>
            <a:r>
              <a:rPr lang="en" sz="2000" u="sng">
                <a:solidFill>
                  <a:schemeClr val="hlink"/>
                </a:solidFill>
                <a:hlinkClick r:id="rId4"/>
              </a:rPr>
              <a:t>https://docs.docker.com/desktop/install/windows-install/</a:t>
            </a:r>
            <a:r>
              <a:rPr lang="en" sz="2000"/>
              <a:t>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438150" lvl="0" marL="457200" rtl="0" algn="l">
              <a:spcBef>
                <a:spcPts val="0"/>
              </a:spcBef>
              <a:spcAft>
                <a:spcPts val="0"/>
              </a:spcAft>
              <a:buSzPts val="3300"/>
              <a:buChar char="●"/>
            </a:pPr>
            <a:r>
              <a:rPr lang="en"/>
              <a:t>How to access public datasets?</a:t>
            </a:r>
            <a:endParaRPr/>
          </a:p>
          <a:p>
            <a:pPr indent="-298450" lvl="1" marL="914400" rtl="0" algn="l">
              <a:spcBef>
                <a:spcPts val="0"/>
              </a:spcBef>
              <a:spcAft>
                <a:spcPts val="0"/>
              </a:spcAft>
              <a:buSzPts val="1100"/>
              <a:buChar char="○"/>
            </a:pPr>
            <a:r>
              <a:rPr lang="en" sz="1100">
                <a:solidFill>
                  <a:schemeClr val="dk1"/>
                </a:solidFill>
              </a:rPr>
              <a:t>Downloading data from GEO</a:t>
            </a:r>
            <a:endParaRPr sz="1100">
              <a:solidFill>
                <a:schemeClr val="dk1"/>
              </a:solidFill>
            </a:endParaRPr>
          </a:p>
          <a:p>
            <a:pPr indent="-298450" lvl="2" marL="1371600" rtl="0" algn="l">
              <a:spcBef>
                <a:spcPts val="0"/>
              </a:spcBef>
              <a:spcAft>
                <a:spcPts val="0"/>
              </a:spcAft>
              <a:buSzPts val="1100"/>
              <a:buChar char="■"/>
            </a:pPr>
            <a:r>
              <a:rPr lang="en" sz="1100" u="sng">
                <a:solidFill>
                  <a:schemeClr val="hlink"/>
                </a:solidFill>
                <a:hlinkClick r:id="rId5"/>
              </a:rPr>
              <a:t>https://bioinformaticsworkbook.org/dataAcquisition/fileTransfer/sra.html#gsc.tab=0</a:t>
            </a:r>
            <a:endParaRPr/>
          </a:p>
          <a:p>
            <a:pPr indent="-298450" lvl="2" marL="1371600" rtl="0" algn="l">
              <a:spcBef>
                <a:spcPts val="0"/>
              </a:spcBef>
              <a:spcAft>
                <a:spcPts val="0"/>
              </a:spcAft>
              <a:buSzPts val="1100"/>
              <a:buChar char="■"/>
            </a:pPr>
            <a:r>
              <a:rPr lang="en" sz="1100" u="sng">
                <a:solidFill>
                  <a:schemeClr val="hlink"/>
                </a:solidFill>
                <a:hlinkClick r:id="rId6"/>
              </a:rPr>
              <a:t>https://erilu.github.io/python-fastq-downloader/</a:t>
            </a:r>
            <a:r>
              <a:rPr lang="en" sz="1100">
                <a:solidFill>
                  <a:schemeClr val="dk1"/>
                </a:solidFill>
              </a:rPr>
              <a:t> </a:t>
            </a:r>
            <a:endParaRPr/>
          </a:p>
          <a:p>
            <a:pPr indent="0" lvl="0" marL="0" rtl="0" algn="l">
              <a:spcBef>
                <a:spcPts val="0"/>
              </a:spcBef>
              <a:spcAft>
                <a:spcPts val="0"/>
              </a:spcAft>
              <a:buNone/>
            </a:pPr>
            <a:r>
              <a:t/>
            </a:r>
            <a:endParaRPr/>
          </a:p>
        </p:txBody>
      </p:sp>
      <p:sp>
        <p:nvSpPr>
          <p:cNvPr id="609" name="Google Shape;609;p81"/>
          <p:cNvSpPr txBox="1"/>
          <p:nvPr>
            <p:ph type="title"/>
          </p:nvPr>
        </p:nvSpPr>
        <p:spPr>
          <a:xfrm>
            <a:off x="274320" y="155448"/>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Demo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82"/>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Poll 5</a:t>
            </a:r>
            <a:endParaRPr/>
          </a:p>
        </p:txBody>
      </p:sp>
      <p:sp>
        <p:nvSpPr>
          <p:cNvPr id="615" name="Google Shape;615;p82"/>
          <p:cNvSpPr txBox="1"/>
          <p:nvPr>
            <p:ph idx="1" type="body"/>
          </p:nvPr>
        </p:nvSpPr>
        <p:spPr>
          <a:xfrm>
            <a:off x="628650" y="1322294"/>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Clr>
                <a:schemeClr val="dk1"/>
              </a:buClr>
              <a:buSzPts val="1400"/>
              <a:buFont typeface="Arial"/>
              <a:buNone/>
            </a:pPr>
            <a:r>
              <a:rPr lang="en">
                <a:latin typeface="Arial"/>
                <a:ea typeface="Arial"/>
                <a:cs typeface="Arial"/>
                <a:sym typeface="Arial"/>
              </a:rPr>
              <a:t>How is the pace?</a:t>
            </a:r>
            <a:endParaRPr>
              <a:latin typeface="Arial"/>
              <a:ea typeface="Arial"/>
              <a:cs typeface="Arial"/>
              <a:sym typeface="Arial"/>
            </a:endParaRPr>
          </a:p>
          <a:p>
            <a:pPr indent="-273050" lvl="0" marL="685800" rtl="0" algn="l">
              <a:spcBef>
                <a:spcPts val="800"/>
              </a:spcBef>
              <a:spcAft>
                <a:spcPts val="0"/>
              </a:spcAft>
              <a:buSzPts val="1700"/>
              <a:buAutoNum type="arabicPeriod"/>
            </a:pPr>
            <a:r>
              <a:rPr lang="en">
                <a:latin typeface="Arial"/>
                <a:ea typeface="Arial"/>
                <a:cs typeface="Arial"/>
                <a:sym typeface="Arial"/>
              </a:rPr>
              <a:t>Too fast  - please go slower</a:t>
            </a:r>
            <a:endParaRPr>
              <a:latin typeface="Arial"/>
              <a:ea typeface="Arial"/>
              <a:cs typeface="Arial"/>
              <a:sym typeface="Arial"/>
            </a:endParaRPr>
          </a:p>
          <a:p>
            <a:pPr indent="-273050" lvl="0" marL="685800" rtl="0" algn="l">
              <a:spcBef>
                <a:spcPts val="0"/>
              </a:spcBef>
              <a:spcAft>
                <a:spcPts val="0"/>
              </a:spcAft>
              <a:buSzPts val="1700"/>
              <a:buAutoNum type="arabicPeriod"/>
            </a:pPr>
            <a:r>
              <a:rPr lang="en">
                <a:latin typeface="Arial"/>
                <a:ea typeface="Arial"/>
                <a:cs typeface="Arial"/>
                <a:sym typeface="Arial"/>
              </a:rPr>
              <a:t>Just right - keep going at the same pace</a:t>
            </a:r>
            <a:endParaRPr>
              <a:latin typeface="Arial"/>
              <a:ea typeface="Arial"/>
              <a:cs typeface="Arial"/>
              <a:sym typeface="Arial"/>
            </a:endParaRPr>
          </a:p>
          <a:p>
            <a:pPr indent="-273050" lvl="0" marL="685800" rtl="0" algn="l">
              <a:spcBef>
                <a:spcPts val="0"/>
              </a:spcBef>
              <a:spcAft>
                <a:spcPts val="0"/>
              </a:spcAft>
              <a:buSzPts val="1700"/>
              <a:buAutoNum type="arabicPeriod"/>
            </a:pPr>
            <a:r>
              <a:rPr lang="en">
                <a:latin typeface="Arial"/>
                <a:ea typeface="Arial"/>
                <a:cs typeface="Arial"/>
                <a:sym typeface="Arial"/>
              </a:rPr>
              <a:t>Too slow - please go faster</a:t>
            </a:r>
            <a:endParaRPr>
              <a:latin typeface="Arial"/>
              <a:ea typeface="Arial"/>
              <a:cs typeface="Arial"/>
              <a:sym typeface="Arial"/>
            </a:endParaRPr>
          </a:p>
          <a:p>
            <a:pPr indent="0" lvl="0" marL="457200" rtl="0" algn="l">
              <a:spcBef>
                <a:spcPts val="800"/>
              </a:spcBef>
              <a:spcAft>
                <a:spcPts val="0"/>
              </a:spcAft>
              <a:buClr>
                <a:schemeClr val="dk1"/>
              </a:buClr>
              <a:buSzPts val="1400"/>
              <a:buFont typeface="Arial"/>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83"/>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3100"/>
              <a:t>Session 1: Take-home messages</a:t>
            </a:r>
            <a:endParaRPr sz="3100"/>
          </a:p>
        </p:txBody>
      </p:sp>
      <p:sp>
        <p:nvSpPr>
          <p:cNvPr id="621" name="Google Shape;621;p83"/>
          <p:cNvSpPr txBox="1"/>
          <p:nvPr/>
        </p:nvSpPr>
        <p:spPr>
          <a:xfrm>
            <a:off x="118875" y="736800"/>
            <a:ext cx="8727000" cy="1971600"/>
          </a:xfrm>
          <a:prstGeom prst="rect">
            <a:avLst/>
          </a:prstGeom>
          <a:noFill/>
          <a:ln>
            <a:noFill/>
          </a:ln>
        </p:spPr>
        <p:txBody>
          <a:bodyPr anchorCtr="0" anchor="t" bIns="91425" lIns="91425" spcFirstLastPara="1" rIns="91425" wrap="square" tIns="91425">
            <a:spAutoFit/>
          </a:bodyPr>
          <a:lstStyle/>
          <a:p>
            <a:pPr indent="-349250" lvl="0" marL="457200" rtl="0" algn="l">
              <a:lnSpc>
                <a:spcPct val="90000"/>
              </a:lnSpc>
              <a:spcBef>
                <a:spcPts val="0"/>
              </a:spcBef>
              <a:spcAft>
                <a:spcPts val="0"/>
              </a:spcAft>
              <a:buClr>
                <a:schemeClr val="dk1"/>
              </a:buClr>
              <a:buSzPts val="1900"/>
              <a:buAutoNum type="arabicParenR"/>
            </a:pPr>
            <a:r>
              <a:rPr lang="en" sz="1900">
                <a:solidFill>
                  <a:schemeClr val="dk1"/>
                </a:solidFill>
              </a:rPr>
              <a:t>Define your hypothesis and datasets before planning RNA-seq experiment</a:t>
            </a:r>
            <a:endParaRPr sz="1900">
              <a:solidFill>
                <a:schemeClr val="dk1"/>
              </a:solidFill>
            </a:endParaRPr>
          </a:p>
          <a:p>
            <a:pPr indent="0" lvl="0" marL="0" rtl="0" algn="l">
              <a:lnSpc>
                <a:spcPct val="90000"/>
              </a:lnSpc>
              <a:spcBef>
                <a:spcPts val="0"/>
              </a:spcBef>
              <a:spcAft>
                <a:spcPts val="0"/>
              </a:spcAft>
              <a:buNone/>
            </a:pPr>
            <a:r>
              <a:t/>
            </a:r>
            <a:endParaRPr sz="1900">
              <a:solidFill>
                <a:schemeClr val="dk1"/>
              </a:solidFill>
            </a:endParaRPr>
          </a:p>
          <a:p>
            <a:pPr indent="-349250" lvl="0" marL="457200" rtl="0" algn="l">
              <a:lnSpc>
                <a:spcPct val="90000"/>
              </a:lnSpc>
              <a:spcBef>
                <a:spcPts val="0"/>
              </a:spcBef>
              <a:spcAft>
                <a:spcPts val="0"/>
              </a:spcAft>
              <a:buClr>
                <a:schemeClr val="dk1"/>
              </a:buClr>
              <a:buSzPts val="1900"/>
              <a:buAutoNum type="arabicParenR"/>
            </a:pPr>
            <a:r>
              <a:rPr lang="en" sz="1900">
                <a:solidFill>
                  <a:schemeClr val="dk1"/>
                </a:solidFill>
              </a:rPr>
              <a:t>Each steps of the analysis can be affected by some kind of bias - Check the quality after each step!</a:t>
            </a:r>
            <a:endParaRPr sz="1900">
              <a:solidFill>
                <a:schemeClr val="dk1"/>
              </a:solidFill>
            </a:endParaRPr>
          </a:p>
          <a:p>
            <a:pPr indent="0" lvl="0" marL="0" rtl="0" algn="l">
              <a:lnSpc>
                <a:spcPct val="90000"/>
              </a:lnSpc>
              <a:spcBef>
                <a:spcPts val="0"/>
              </a:spcBef>
              <a:spcAft>
                <a:spcPts val="0"/>
              </a:spcAft>
              <a:buNone/>
            </a:pPr>
            <a:r>
              <a:t/>
            </a:r>
            <a:endParaRPr sz="1500">
              <a:solidFill>
                <a:schemeClr val="dk1"/>
              </a:solidFill>
            </a:endParaRPr>
          </a:p>
          <a:p>
            <a:pPr indent="-349250" lvl="0" marL="457200" rtl="0" algn="l">
              <a:lnSpc>
                <a:spcPct val="90000"/>
              </a:lnSpc>
              <a:spcBef>
                <a:spcPts val="0"/>
              </a:spcBef>
              <a:spcAft>
                <a:spcPts val="0"/>
              </a:spcAft>
              <a:buClr>
                <a:schemeClr val="dk1"/>
              </a:buClr>
              <a:buSzPts val="1900"/>
              <a:buAutoNum type="arabicParenR"/>
            </a:pPr>
            <a:r>
              <a:rPr lang="en" sz="1900">
                <a:solidFill>
                  <a:schemeClr val="dk1"/>
                </a:solidFill>
              </a:rPr>
              <a:t>Be familiar with file formats</a:t>
            </a:r>
            <a:endParaRPr sz="1900">
              <a:solidFill>
                <a:schemeClr val="dk1"/>
              </a:solidFill>
            </a:endParaRPr>
          </a:p>
          <a:p>
            <a:pPr indent="0" lvl="0" marL="0" rtl="0" algn="l">
              <a:lnSpc>
                <a:spcPct val="90000"/>
              </a:lnSpc>
              <a:spcBef>
                <a:spcPts val="0"/>
              </a:spcBef>
              <a:spcAft>
                <a:spcPts val="0"/>
              </a:spcAft>
              <a:buNone/>
            </a:pPr>
            <a:r>
              <a:t/>
            </a:r>
            <a:endParaRPr sz="1900">
              <a:solidFill>
                <a:schemeClr val="dk1"/>
              </a:solidFill>
            </a:endParaRPr>
          </a:p>
        </p:txBody>
      </p:sp>
      <p:sp>
        <p:nvSpPr>
          <p:cNvPr id="622" name="Google Shape;622;p83"/>
          <p:cNvSpPr txBox="1"/>
          <p:nvPr/>
        </p:nvSpPr>
        <p:spPr>
          <a:xfrm>
            <a:off x="118875" y="4339675"/>
            <a:ext cx="9367800" cy="725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000">
                <a:solidFill>
                  <a:schemeClr val="accent2"/>
                </a:solidFill>
              </a:rPr>
              <a:t>If you are not able to attend tomorrow, p</a:t>
            </a:r>
            <a:r>
              <a:rPr b="1" lang="en" sz="2000">
                <a:solidFill>
                  <a:schemeClr val="accent2"/>
                </a:solidFill>
              </a:rPr>
              <a:t>lease take the survey:</a:t>
            </a:r>
            <a:endParaRPr b="1" sz="2000">
              <a:solidFill>
                <a:schemeClr val="accent2"/>
              </a:solidFill>
            </a:endParaRPr>
          </a:p>
          <a:p>
            <a:pPr indent="0" lvl="0" marL="0" rtl="0" algn="l">
              <a:lnSpc>
                <a:spcPct val="90000"/>
              </a:lnSpc>
              <a:spcBef>
                <a:spcPts val="0"/>
              </a:spcBef>
              <a:spcAft>
                <a:spcPts val="0"/>
              </a:spcAft>
              <a:buNone/>
            </a:pPr>
            <a:r>
              <a:rPr lang="en" sz="1900">
                <a:solidFill>
                  <a:schemeClr val="dk1"/>
                </a:solidFill>
              </a:rPr>
              <a:t>https://www.surveymonkey.com/r/bioinfo-training26</a:t>
            </a:r>
            <a:endParaRPr sz="1900">
              <a:solidFill>
                <a:schemeClr val="dk1"/>
              </a:solidFill>
            </a:endParaRPr>
          </a:p>
        </p:txBody>
      </p:sp>
      <p:sp>
        <p:nvSpPr>
          <p:cNvPr id="623" name="Google Shape;623;p83"/>
          <p:cNvSpPr txBox="1"/>
          <p:nvPr/>
        </p:nvSpPr>
        <p:spPr>
          <a:xfrm>
            <a:off x="212825" y="2571750"/>
            <a:ext cx="7934100" cy="21036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b="1" lang="en" sz="1800">
                <a:solidFill>
                  <a:srgbClr val="002B42"/>
                </a:solidFill>
              </a:rPr>
              <a:t>Tomorrow: </a:t>
            </a:r>
            <a:endParaRPr b="1" sz="1800">
              <a:solidFill>
                <a:srgbClr val="002B42"/>
              </a:solidFill>
            </a:endParaRPr>
          </a:p>
          <a:p>
            <a:pPr indent="-342900" lvl="0" marL="457200" rtl="0" algn="l">
              <a:spcBef>
                <a:spcPts val="1000"/>
              </a:spcBef>
              <a:spcAft>
                <a:spcPts val="0"/>
              </a:spcAft>
              <a:buClr>
                <a:srgbClr val="002B42"/>
              </a:buClr>
              <a:buSzPts val="1800"/>
              <a:buChar char="●"/>
            </a:pPr>
            <a:r>
              <a:rPr lang="en" sz="1800">
                <a:solidFill>
                  <a:srgbClr val="002B42"/>
                </a:solidFill>
              </a:rPr>
              <a:t>Start with summarizing the steps so far</a:t>
            </a:r>
            <a:endParaRPr sz="1800">
              <a:solidFill>
                <a:srgbClr val="002B42"/>
              </a:solidFill>
            </a:endParaRPr>
          </a:p>
          <a:p>
            <a:pPr indent="-342900" lvl="0" marL="457200" rtl="0" algn="l">
              <a:spcBef>
                <a:spcPts val="0"/>
              </a:spcBef>
              <a:spcAft>
                <a:spcPts val="0"/>
              </a:spcAft>
              <a:buClr>
                <a:srgbClr val="002B42"/>
              </a:buClr>
              <a:buSzPts val="1800"/>
              <a:buChar char="●"/>
            </a:pPr>
            <a:r>
              <a:rPr lang="en" sz="1800">
                <a:solidFill>
                  <a:srgbClr val="002B42"/>
                </a:solidFill>
              </a:rPr>
              <a:t>Perform alignment and the output</a:t>
            </a:r>
            <a:endParaRPr sz="1800">
              <a:solidFill>
                <a:srgbClr val="002B42"/>
              </a:solidFill>
            </a:endParaRPr>
          </a:p>
          <a:p>
            <a:pPr indent="-342900" lvl="0" marL="457200" rtl="0" algn="l">
              <a:spcBef>
                <a:spcPts val="0"/>
              </a:spcBef>
              <a:spcAft>
                <a:spcPts val="0"/>
              </a:spcAft>
              <a:buClr>
                <a:srgbClr val="002B42"/>
              </a:buClr>
              <a:buSzPts val="1800"/>
              <a:buChar char="●"/>
            </a:pPr>
            <a:r>
              <a:rPr lang="en" sz="1800">
                <a:solidFill>
                  <a:srgbClr val="002B42"/>
                </a:solidFill>
              </a:rPr>
              <a:t>Feature counts</a:t>
            </a:r>
            <a:endParaRPr sz="1800">
              <a:solidFill>
                <a:srgbClr val="002B42"/>
              </a:solidFill>
            </a:endParaRPr>
          </a:p>
          <a:p>
            <a:pPr indent="-342900" lvl="0" marL="457200" rtl="0" algn="l">
              <a:spcBef>
                <a:spcPts val="0"/>
              </a:spcBef>
              <a:spcAft>
                <a:spcPts val="0"/>
              </a:spcAft>
              <a:buClr>
                <a:srgbClr val="002B42"/>
              </a:buClr>
              <a:buSzPts val="1800"/>
              <a:buChar char="●"/>
            </a:pPr>
            <a:r>
              <a:rPr lang="en" sz="1800">
                <a:solidFill>
                  <a:srgbClr val="002B42"/>
                </a:solidFill>
              </a:rPr>
              <a:t>Demo step by step</a:t>
            </a:r>
            <a:endParaRPr sz="1800">
              <a:solidFill>
                <a:srgbClr val="002B42"/>
              </a:solidFill>
            </a:endParaRPr>
          </a:p>
          <a:p>
            <a:pPr indent="0" lvl="0" marL="0" rtl="0" algn="l">
              <a:spcBef>
                <a:spcPts val="1000"/>
              </a:spcBef>
              <a:spcAft>
                <a:spcPts val="0"/>
              </a:spcAft>
              <a:buNone/>
            </a:pPr>
            <a:r>
              <a:t/>
            </a:r>
            <a:endParaRPr sz="1800">
              <a:solidFill>
                <a:srgbClr val="002B42"/>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84"/>
          <p:cNvSpPr txBox="1"/>
          <p:nvPr>
            <p:ph type="title"/>
          </p:nvPr>
        </p:nvSpPr>
        <p:spPr>
          <a:xfrm>
            <a:off x="142100" y="1420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900"/>
              <a:t>Upcoming workshop at Gladstone:</a:t>
            </a:r>
            <a:endParaRPr sz="2900"/>
          </a:p>
        </p:txBody>
      </p:sp>
      <p:sp>
        <p:nvSpPr>
          <p:cNvPr id="629" name="Google Shape;629;p84"/>
          <p:cNvSpPr txBox="1"/>
          <p:nvPr>
            <p:ph idx="1" type="body"/>
          </p:nvPr>
        </p:nvSpPr>
        <p:spPr>
          <a:xfrm>
            <a:off x="142100" y="636100"/>
            <a:ext cx="6064800" cy="3738000"/>
          </a:xfrm>
          <a:prstGeom prst="rect">
            <a:avLst/>
          </a:prstGeom>
          <a:solidFill>
            <a:schemeClr val="lt1"/>
          </a:solidFill>
        </p:spPr>
        <p:txBody>
          <a:bodyPr anchorCtr="0" anchor="t" bIns="0" lIns="0" spcFirstLastPara="1" rIns="0" wrap="square" tIns="0">
            <a:noAutofit/>
          </a:bodyPr>
          <a:lstStyle/>
          <a:p>
            <a:pPr indent="0" lvl="0" marL="0" rtl="0" algn="l">
              <a:lnSpc>
                <a:spcPct val="100000"/>
              </a:lnSpc>
              <a:spcBef>
                <a:spcPts val="1000"/>
              </a:spcBef>
              <a:spcAft>
                <a:spcPts val="0"/>
              </a:spcAft>
              <a:buNone/>
            </a:pPr>
            <a:r>
              <a:rPr b="1" lang="en" sz="1700">
                <a:solidFill>
                  <a:schemeClr val="accent2"/>
                </a:solidFill>
              </a:rPr>
              <a:t>RNA-Seq II: DEG Analysis Using R </a:t>
            </a:r>
            <a:endParaRPr b="1" sz="1700">
              <a:solidFill>
                <a:schemeClr val="accent2"/>
              </a:solidFill>
            </a:endParaRPr>
          </a:p>
          <a:p>
            <a:pPr indent="0" lvl="0" marL="0" rtl="0" algn="l">
              <a:lnSpc>
                <a:spcPct val="100000"/>
              </a:lnSpc>
              <a:spcBef>
                <a:spcPts val="1000"/>
              </a:spcBef>
              <a:spcAft>
                <a:spcPts val="0"/>
              </a:spcAft>
              <a:buNone/>
            </a:pPr>
            <a:r>
              <a:rPr lang="en" sz="1700">
                <a:solidFill>
                  <a:schemeClr val="dk1"/>
                </a:solidFill>
              </a:rPr>
              <a:t>February 26</a:t>
            </a:r>
            <a:endParaRPr sz="1700">
              <a:solidFill>
                <a:schemeClr val="dk1"/>
              </a:solidFill>
              <a:latin typeface="Arial"/>
              <a:ea typeface="Arial"/>
              <a:cs typeface="Arial"/>
              <a:sym typeface="Arial"/>
            </a:endParaRPr>
          </a:p>
          <a:p>
            <a:pPr indent="0" lvl="0" marL="0" rtl="0" algn="l">
              <a:lnSpc>
                <a:spcPct val="100000"/>
              </a:lnSpc>
              <a:spcBef>
                <a:spcPts val="1000"/>
              </a:spcBef>
              <a:spcAft>
                <a:spcPts val="0"/>
              </a:spcAft>
              <a:buNone/>
            </a:pPr>
            <a:r>
              <a:t/>
            </a:r>
            <a:endParaRPr b="1" sz="1700">
              <a:solidFill>
                <a:schemeClr val="accent2"/>
              </a:solidFill>
              <a:latin typeface="Arial"/>
              <a:ea typeface="Arial"/>
              <a:cs typeface="Arial"/>
              <a:sym typeface="Arial"/>
            </a:endParaRPr>
          </a:p>
          <a:p>
            <a:pPr indent="0" lvl="0" marL="0" rtl="0" algn="l">
              <a:lnSpc>
                <a:spcPct val="100000"/>
              </a:lnSpc>
              <a:spcBef>
                <a:spcPts val="1000"/>
              </a:spcBef>
              <a:spcAft>
                <a:spcPts val="0"/>
              </a:spcAft>
              <a:buNone/>
            </a:pPr>
            <a:r>
              <a:t/>
            </a:r>
            <a:endParaRPr b="1" sz="1700">
              <a:solidFill>
                <a:schemeClr val="accent2"/>
              </a:solidFill>
              <a:latin typeface="Arial"/>
              <a:ea typeface="Arial"/>
              <a:cs typeface="Arial"/>
              <a:sym typeface="Arial"/>
            </a:endParaRPr>
          </a:p>
          <a:p>
            <a:pPr indent="0" lvl="0" marL="0" rtl="0" algn="l">
              <a:lnSpc>
                <a:spcPct val="100000"/>
              </a:lnSpc>
              <a:spcBef>
                <a:spcPts val="1000"/>
              </a:spcBef>
              <a:spcAft>
                <a:spcPts val="0"/>
              </a:spcAft>
              <a:buNone/>
            </a:pPr>
            <a:r>
              <a:rPr b="1" lang="en" sz="1700">
                <a:solidFill>
                  <a:schemeClr val="accent2"/>
                </a:solidFill>
                <a:latin typeface="Arial"/>
                <a:ea typeface="Arial"/>
                <a:cs typeface="Arial"/>
                <a:sym typeface="Arial"/>
              </a:rPr>
              <a:t>Introduction to Unix command line</a:t>
            </a:r>
            <a:endParaRPr b="1" sz="1700">
              <a:solidFill>
                <a:schemeClr val="accent2"/>
              </a:solidFill>
              <a:latin typeface="Arial"/>
              <a:ea typeface="Arial"/>
              <a:cs typeface="Arial"/>
              <a:sym typeface="Arial"/>
            </a:endParaRPr>
          </a:p>
          <a:p>
            <a:pPr indent="0" lvl="0" marL="0" rtl="0" algn="l">
              <a:lnSpc>
                <a:spcPct val="100000"/>
              </a:lnSpc>
              <a:spcBef>
                <a:spcPts val="1000"/>
              </a:spcBef>
              <a:spcAft>
                <a:spcPts val="0"/>
              </a:spcAft>
              <a:buNone/>
            </a:pPr>
            <a:r>
              <a:rPr lang="en" sz="1700">
                <a:solidFill>
                  <a:schemeClr val="dk1"/>
                </a:solidFill>
                <a:latin typeface="Arial"/>
                <a:ea typeface="Arial"/>
                <a:cs typeface="Arial"/>
                <a:sym typeface="Arial"/>
              </a:rPr>
              <a:t>March 9–10</a:t>
            </a:r>
            <a:endParaRPr sz="1700">
              <a:solidFill>
                <a:schemeClr val="dk1"/>
              </a:solidFill>
              <a:latin typeface="Arial"/>
              <a:ea typeface="Arial"/>
              <a:cs typeface="Arial"/>
              <a:sym typeface="Arial"/>
            </a:endParaRPr>
          </a:p>
          <a:p>
            <a:pPr indent="0" lvl="0" marL="0" rtl="0" algn="l">
              <a:lnSpc>
                <a:spcPct val="100000"/>
              </a:lnSpc>
              <a:spcBef>
                <a:spcPts val="1000"/>
              </a:spcBef>
              <a:spcAft>
                <a:spcPts val="0"/>
              </a:spcAft>
              <a:buNone/>
            </a:pPr>
            <a:r>
              <a:rPr b="1" lang="en" sz="1700">
                <a:solidFill>
                  <a:schemeClr val="accent2"/>
                </a:solidFill>
                <a:latin typeface="Arial"/>
                <a:ea typeface="Arial"/>
                <a:cs typeface="Arial"/>
                <a:sym typeface="Arial"/>
              </a:rPr>
              <a:t>Working on Wynton</a:t>
            </a:r>
            <a:endParaRPr b="1" sz="1700">
              <a:solidFill>
                <a:schemeClr val="accent2"/>
              </a:solidFill>
              <a:latin typeface="Arial"/>
              <a:ea typeface="Arial"/>
              <a:cs typeface="Arial"/>
              <a:sym typeface="Arial"/>
            </a:endParaRPr>
          </a:p>
          <a:p>
            <a:pPr indent="0" lvl="0" marL="0" rtl="0" algn="l">
              <a:lnSpc>
                <a:spcPct val="100000"/>
              </a:lnSpc>
              <a:spcBef>
                <a:spcPts val="1000"/>
              </a:spcBef>
              <a:spcAft>
                <a:spcPts val="0"/>
              </a:spcAft>
              <a:buNone/>
            </a:pPr>
            <a:r>
              <a:rPr lang="en" sz="1700">
                <a:solidFill>
                  <a:schemeClr val="dk1"/>
                </a:solidFill>
                <a:latin typeface="Arial"/>
                <a:ea typeface="Arial"/>
                <a:cs typeface="Arial"/>
                <a:sym typeface="Arial"/>
              </a:rPr>
              <a:t>March 16-17</a:t>
            </a:r>
            <a:endParaRPr sz="1700">
              <a:solidFill>
                <a:schemeClr val="dk1"/>
              </a:solidFill>
              <a:latin typeface="Arial"/>
              <a:ea typeface="Arial"/>
              <a:cs typeface="Arial"/>
              <a:sym typeface="Arial"/>
            </a:endParaRPr>
          </a:p>
          <a:p>
            <a:pPr indent="0" lvl="0" marL="0" rtl="0" algn="l">
              <a:lnSpc>
                <a:spcPct val="100000"/>
              </a:lnSpc>
              <a:spcBef>
                <a:spcPts val="1000"/>
              </a:spcBef>
              <a:spcAft>
                <a:spcPts val="0"/>
              </a:spcAft>
              <a:buNone/>
            </a:pPr>
            <a:r>
              <a:rPr b="1" lang="en" sz="1700">
                <a:solidFill>
                  <a:schemeClr val="accent2"/>
                </a:solidFill>
                <a:latin typeface="Arial"/>
                <a:ea typeface="Arial"/>
                <a:cs typeface="Arial"/>
                <a:sym typeface="Arial"/>
              </a:rPr>
              <a:t>Introduction to Pathway Analysis</a:t>
            </a:r>
            <a:endParaRPr sz="1700">
              <a:solidFill>
                <a:schemeClr val="accent2"/>
              </a:solidFill>
              <a:latin typeface="Arial"/>
              <a:ea typeface="Arial"/>
              <a:cs typeface="Arial"/>
              <a:sym typeface="Arial"/>
            </a:endParaRPr>
          </a:p>
          <a:p>
            <a:pPr indent="0" lvl="0" marL="0" rtl="0" algn="l">
              <a:lnSpc>
                <a:spcPct val="100000"/>
              </a:lnSpc>
              <a:spcBef>
                <a:spcPts val="1000"/>
              </a:spcBef>
              <a:spcAft>
                <a:spcPts val="0"/>
              </a:spcAft>
              <a:buNone/>
            </a:pPr>
            <a:r>
              <a:rPr lang="en" sz="1700">
                <a:solidFill>
                  <a:schemeClr val="dk1"/>
                </a:solidFill>
                <a:latin typeface="Arial"/>
                <a:ea typeface="Arial"/>
                <a:cs typeface="Arial"/>
                <a:sym typeface="Arial"/>
              </a:rPr>
              <a:t>March 19</a:t>
            </a:r>
            <a:endParaRPr sz="1700">
              <a:solidFill>
                <a:schemeClr val="dk1"/>
              </a:solidFill>
              <a:latin typeface="Arial"/>
              <a:ea typeface="Arial"/>
              <a:cs typeface="Arial"/>
              <a:sym typeface="Arial"/>
            </a:endParaRPr>
          </a:p>
          <a:p>
            <a:pPr indent="0" lvl="0" marL="0" rtl="0" algn="l">
              <a:lnSpc>
                <a:spcPct val="100000"/>
              </a:lnSpc>
              <a:spcBef>
                <a:spcPts val="1000"/>
              </a:spcBef>
              <a:spcAft>
                <a:spcPts val="0"/>
              </a:spcAft>
              <a:buNone/>
            </a:pPr>
            <a:r>
              <a:rPr b="1" lang="en" sz="1700">
                <a:solidFill>
                  <a:schemeClr val="accent2"/>
                </a:solidFill>
                <a:latin typeface="Arial"/>
                <a:ea typeface="Arial"/>
                <a:cs typeface="Arial"/>
                <a:sym typeface="Arial"/>
              </a:rPr>
              <a:t>Statistics of Enrichment Analysis Methods</a:t>
            </a:r>
            <a:endParaRPr b="1" sz="1700">
              <a:solidFill>
                <a:schemeClr val="accent2"/>
              </a:solidFill>
              <a:latin typeface="Arial"/>
              <a:ea typeface="Arial"/>
              <a:cs typeface="Arial"/>
              <a:sym typeface="Arial"/>
            </a:endParaRPr>
          </a:p>
          <a:p>
            <a:pPr indent="0" lvl="0" marL="0" rtl="0" algn="l">
              <a:lnSpc>
                <a:spcPct val="100000"/>
              </a:lnSpc>
              <a:spcBef>
                <a:spcPts val="1000"/>
              </a:spcBef>
              <a:spcAft>
                <a:spcPts val="1000"/>
              </a:spcAft>
              <a:buNone/>
            </a:pPr>
            <a:r>
              <a:rPr lang="en" sz="1700">
                <a:solidFill>
                  <a:schemeClr val="dk1"/>
                </a:solidFill>
                <a:latin typeface="Arial"/>
                <a:ea typeface="Arial"/>
                <a:cs typeface="Arial"/>
                <a:sym typeface="Arial"/>
              </a:rPr>
              <a:t>March 23-24</a:t>
            </a:r>
            <a:endParaRPr sz="1700">
              <a:solidFill>
                <a:schemeClr val="dk1"/>
              </a:solidFill>
              <a:latin typeface="Arial"/>
              <a:ea typeface="Arial"/>
              <a:cs typeface="Arial"/>
              <a:sym typeface="Arial"/>
            </a:endParaRPr>
          </a:p>
        </p:txBody>
      </p:sp>
      <p:sp>
        <p:nvSpPr>
          <p:cNvPr id="630" name="Google Shape;630;p84"/>
          <p:cNvSpPr txBox="1"/>
          <p:nvPr>
            <p:ph idx="1" type="body"/>
          </p:nvPr>
        </p:nvSpPr>
        <p:spPr>
          <a:xfrm>
            <a:off x="5102700" y="614748"/>
            <a:ext cx="4041300" cy="3739800"/>
          </a:xfrm>
          <a:prstGeom prst="rect">
            <a:avLst/>
          </a:prstGeom>
        </p:spPr>
        <p:txBody>
          <a:bodyPr anchorCtr="0" anchor="t" bIns="0" lIns="0" spcFirstLastPara="1" rIns="0" wrap="square" tIns="0">
            <a:noAutofit/>
          </a:bodyPr>
          <a:lstStyle/>
          <a:p>
            <a:pPr indent="0" lvl="0" marL="0" rtl="0" algn="l">
              <a:lnSpc>
                <a:spcPct val="100000"/>
              </a:lnSpc>
              <a:spcBef>
                <a:spcPts val="1000"/>
              </a:spcBef>
              <a:spcAft>
                <a:spcPts val="0"/>
              </a:spcAft>
              <a:buNone/>
            </a:pPr>
            <a:r>
              <a:rPr b="1" lang="en" sz="1700">
                <a:solidFill>
                  <a:schemeClr val="accent2"/>
                </a:solidFill>
                <a:latin typeface="Arial"/>
                <a:ea typeface="Arial"/>
                <a:cs typeface="Arial"/>
                <a:sym typeface="Arial"/>
              </a:rPr>
              <a:t>Intro to R data analysis</a:t>
            </a:r>
            <a:endParaRPr b="1" sz="1700">
              <a:solidFill>
                <a:schemeClr val="accent2"/>
              </a:solidFill>
              <a:latin typeface="Arial"/>
              <a:ea typeface="Arial"/>
              <a:cs typeface="Arial"/>
              <a:sym typeface="Arial"/>
            </a:endParaRPr>
          </a:p>
          <a:p>
            <a:pPr indent="0" lvl="0" marL="0" rtl="0" algn="l">
              <a:lnSpc>
                <a:spcPct val="100000"/>
              </a:lnSpc>
              <a:spcBef>
                <a:spcPts val="1000"/>
              </a:spcBef>
              <a:spcAft>
                <a:spcPts val="0"/>
              </a:spcAft>
              <a:buNone/>
            </a:pPr>
            <a:r>
              <a:rPr lang="en" sz="1700">
                <a:solidFill>
                  <a:schemeClr val="dk1"/>
                </a:solidFill>
                <a:latin typeface="Arial"/>
                <a:ea typeface="Arial"/>
                <a:cs typeface="Arial"/>
                <a:sym typeface="Arial"/>
              </a:rPr>
              <a:t>April 6-7</a:t>
            </a:r>
            <a:endParaRPr sz="1700">
              <a:solidFill>
                <a:schemeClr val="dk1"/>
              </a:solidFill>
              <a:latin typeface="Arial"/>
              <a:ea typeface="Arial"/>
              <a:cs typeface="Arial"/>
              <a:sym typeface="Arial"/>
            </a:endParaRPr>
          </a:p>
          <a:p>
            <a:pPr indent="0" lvl="0" marL="0" rtl="0" algn="l">
              <a:lnSpc>
                <a:spcPct val="100000"/>
              </a:lnSpc>
              <a:spcBef>
                <a:spcPts val="1000"/>
              </a:spcBef>
              <a:spcAft>
                <a:spcPts val="0"/>
              </a:spcAft>
              <a:buNone/>
            </a:pPr>
            <a:r>
              <a:rPr b="1" lang="en" sz="1700">
                <a:solidFill>
                  <a:schemeClr val="accent2"/>
                </a:solidFill>
                <a:latin typeface="Arial"/>
                <a:ea typeface="Arial"/>
                <a:cs typeface="Arial"/>
                <a:sym typeface="Arial"/>
              </a:rPr>
              <a:t>Single Cell RNA-Seq Analysis using R</a:t>
            </a:r>
            <a:endParaRPr sz="1700">
              <a:solidFill>
                <a:schemeClr val="dk1"/>
              </a:solidFill>
              <a:latin typeface="Arial"/>
              <a:ea typeface="Arial"/>
              <a:cs typeface="Arial"/>
              <a:sym typeface="Arial"/>
            </a:endParaRPr>
          </a:p>
          <a:p>
            <a:pPr indent="0" lvl="0" marL="0" rtl="0" algn="l">
              <a:lnSpc>
                <a:spcPct val="100000"/>
              </a:lnSpc>
              <a:spcBef>
                <a:spcPts val="1000"/>
              </a:spcBef>
              <a:spcAft>
                <a:spcPts val="0"/>
              </a:spcAft>
              <a:buNone/>
            </a:pPr>
            <a:r>
              <a:rPr lang="en" sz="1700">
                <a:solidFill>
                  <a:schemeClr val="dk1"/>
                </a:solidFill>
                <a:latin typeface="Arial"/>
                <a:ea typeface="Arial"/>
                <a:cs typeface="Arial"/>
                <a:sym typeface="Arial"/>
              </a:rPr>
              <a:t>April 13-14 </a:t>
            </a:r>
            <a:endParaRPr sz="1700">
              <a:solidFill>
                <a:schemeClr val="dk1"/>
              </a:solidFill>
              <a:latin typeface="Arial"/>
              <a:ea typeface="Arial"/>
              <a:cs typeface="Arial"/>
              <a:sym typeface="Arial"/>
            </a:endParaRPr>
          </a:p>
          <a:p>
            <a:pPr indent="0" lvl="0" marL="0" rtl="0" algn="l">
              <a:lnSpc>
                <a:spcPct val="100000"/>
              </a:lnSpc>
              <a:spcBef>
                <a:spcPts val="1000"/>
              </a:spcBef>
              <a:spcAft>
                <a:spcPts val="0"/>
              </a:spcAft>
              <a:buNone/>
            </a:pPr>
            <a:r>
              <a:rPr b="1" lang="en" sz="1700">
                <a:solidFill>
                  <a:schemeClr val="accent2"/>
                </a:solidFill>
                <a:highlight>
                  <a:srgbClr val="EFEFEF"/>
                </a:highlight>
                <a:latin typeface="Arial"/>
                <a:ea typeface="Arial"/>
                <a:cs typeface="Arial"/>
                <a:sym typeface="Arial"/>
              </a:rPr>
              <a:t>AI fluency for Biologists</a:t>
            </a:r>
            <a:endParaRPr b="1" sz="1700">
              <a:solidFill>
                <a:schemeClr val="accent2"/>
              </a:solidFill>
              <a:highlight>
                <a:srgbClr val="EFEFEF"/>
              </a:highlight>
              <a:latin typeface="Arial"/>
              <a:ea typeface="Arial"/>
              <a:cs typeface="Arial"/>
              <a:sym typeface="Arial"/>
            </a:endParaRPr>
          </a:p>
          <a:p>
            <a:pPr indent="0" lvl="0" marL="0" rtl="0" algn="l">
              <a:lnSpc>
                <a:spcPct val="100000"/>
              </a:lnSpc>
              <a:spcBef>
                <a:spcPts val="1000"/>
              </a:spcBef>
              <a:spcAft>
                <a:spcPts val="0"/>
              </a:spcAft>
              <a:buNone/>
            </a:pPr>
            <a:r>
              <a:rPr lang="en" sz="1700">
                <a:solidFill>
                  <a:schemeClr val="dk1"/>
                </a:solidFill>
                <a:highlight>
                  <a:srgbClr val="EFEFEF"/>
                </a:highlight>
                <a:latin typeface="Arial"/>
                <a:ea typeface="Arial"/>
                <a:cs typeface="Arial"/>
                <a:sym typeface="Arial"/>
              </a:rPr>
              <a:t>April 20-21</a:t>
            </a:r>
            <a:endParaRPr sz="1700">
              <a:solidFill>
                <a:schemeClr val="dk1"/>
              </a:solidFill>
              <a:highlight>
                <a:srgbClr val="EFEFEF"/>
              </a:highlight>
              <a:latin typeface="Arial"/>
              <a:ea typeface="Arial"/>
              <a:cs typeface="Arial"/>
              <a:sym typeface="Arial"/>
            </a:endParaRPr>
          </a:p>
          <a:p>
            <a:pPr indent="0" lvl="0" marL="0" rtl="0" algn="l">
              <a:lnSpc>
                <a:spcPct val="100000"/>
              </a:lnSpc>
              <a:spcBef>
                <a:spcPts val="1000"/>
              </a:spcBef>
              <a:spcAft>
                <a:spcPts val="0"/>
              </a:spcAft>
              <a:buNone/>
            </a:pPr>
            <a:r>
              <a:rPr b="1" lang="en" sz="1700">
                <a:solidFill>
                  <a:schemeClr val="accent2"/>
                </a:solidFill>
                <a:highlight>
                  <a:schemeClr val="lt1"/>
                </a:highlight>
              </a:rPr>
              <a:t>Linear Mixed Effects Models Using R</a:t>
            </a:r>
            <a:endParaRPr b="1" sz="1700">
              <a:solidFill>
                <a:schemeClr val="accent2"/>
              </a:solidFill>
              <a:highlight>
                <a:schemeClr val="lt1"/>
              </a:highlight>
            </a:endParaRPr>
          </a:p>
          <a:p>
            <a:pPr indent="0" lvl="0" marL="0" rtl="0" algn="l">
              <a:lnSpc>
                <a:spcPct val="100000"/>
              </a:lnSpc>
              <a:spcBef>
                <a:spcPts val="1000"/>
              </a:spcBef>
              <a:spcAft>
                <a:spcPts val="0"/>
              </a:spcAft>
              <a:buNone/>
            </a:pPr>
            <a:r>
              <a:rPr lang="en" sz="1700">
                <a:solidFill>
                  <a:srgbClr val="002A40"/>
                </a:solidFill>
                <a:highlight>
                  <a:schemeClr val="lt1"/>
                </a:highlight>
              </a:rPr>
              <a:t>May 4–5</a:t>
            </a:r>
            <a:endParaRPr sz="1700">
              <a:solidFill>
                <a:srgbClr val="002A40"/>
              </a:solidFill>
              <a:highlight>
                <a:schemeClr val="lt1"/>
              </a:highlight>
            </a:endParaRPr>
          </a:p>
          <a:p>
            <a:pPr indent="0" lvl="0" marL="0" rtl="0" algn="l">
              <a:lnSpc>
                <a:spcPct val="100000"/>
              </a:lnSpc>
              <a:spcBef>
                <a:spcPts val="1000"/>
              </a:spcBef>
              <a:spcAft>
                <a:spcPts val="0"/>
              </a:spcAft>
              <a:buNone/>
            </a:pPr>
            <a:r>
              <a:rPr b="1" lang="en" sz="1700">
                <a:solidFill>
                  <a:schemeClr val="accent2"/>
                </a:solidFill>
                <a:highlight>
                  <a:schemeClr val="lt1"/>
                </a:highlight>
              </a:rPr>
              <a:t>scATAC-seq Analysis Using R</a:t>
            </a:r>
            <a:endParaRPr b="1" sz="1700">
              <a:solidFill>
                <a:schemeClr val="accent2"/>
              </a:solidFill>
              <a:highlight>
                <a:schemeClr val="lt1"/>
              </a:highlight>
            </a:endParaRPr>
          </a:p>
          <a:p>
            <a:pPr indent="0" lvl="0" marL="0" rtl="0" algn="l">
              <a:lnSpc>
                <a:spcPct val="100000"/>
              </a:lnSpc>
              <a:spcBef>
                <a:spcPts val="1000"/>
              </a:spcBef>
              <a:spcAft>
                <a:spcPts val="0"/>
              </a:spcAft>
              <a:buNone/>
            </a:pPr>
            <a:r>
              <a:rPr lang="en" sz="1700">
                <a:solidFill>
                  <a:srgbClr val="002A40"/>
                </a:solidFill>
                <a:highlight>
                  <a:schemeClr val="lt1"/>
                </a:highlight>
              </a:rPr>
              <a:t>May 11–12</a:t>
            </a:r>
            <a:endParaRPr sz="1700">
              <a:solidFill>
                <a:schemeClr val="dk1"/>
              </a:solidFill>
              <a:highlight>
                <a:schemeClr val="lt1"/>
              </a:highlight>
              <a:latin typeface="Arial"/>
              <a:ea typeface="Arial"/>
              <a:cs typeface="Arial"/>
              <a:sym typeface="Arial"/>
            </a:endParaRPr>
          </a:p>
          <a:p>
            <a:pPr indent="0" lvl="0" marL="0" rtl="0" algn="l">
              <a:lnSpc>
                <a:spcPct val="100000"/>
              </a:lnSpc>
              <a:spcBef>
                <a:spcPts val="1000"/>
              </a:spcBef>
              <a:spcAft>
                <a:spcPts val="0"/>
              </a:spcAft>
              <a:buNone/>
            </a:pPr>
            <a:r>
              <a:rPr b="1" lang="en" sz="1700">
                <a:solidFill>
                  <a:schemeClr val="accent2"/>
                </a:solidFill>
                <a:highlight>
                  <a:srgbClr val="EFEFEF"/>
                </a:highlight>
              </a:rPr>
              <a:t>Advanced RNA-seq Analysis Using R</a:t>
            </a:r>
            <a:endParaRPr b="1" sz="1700">
              <a:solidFill>
                <a:schemeClr val="accent2"/>
              </a:solidFill>
              <a:highlight>
                <a:srgbClr val="EFEFEF"/>
              </a:highlight>
            </a:endParaRPr>
          </a:p>
          <a:p>
            <a:pPr indent="0" lvl="0" marL="0" rtl="0" algn="l">
              <a:lnSpc>
                <a:spcPct val="100000"/>
              </a:lnSpc>
              <a:spcBef>
                <a:spcPts val="1000"/>
              </a:spcBef>
              <a:spcAft>
                <a:spcPts val="0"/>
              </a:spcAft>
              <a:buNone/>
            </a:pPr>
            <a:r>
              <a:rPr lang="en" sz="1700">
                <a:solidFill>
                  <a:srgbClr val="002A40"/>
                </a:solidFill>
                <a:highlight>
                  <a:srgbClr val="EFEFEF"/>
                </a:highlight>
              </a:rPr>
              <a:t>May 27–28</a:t>
            </a:r>
            <a:endParaRPr sz="1700">
              <a:solidFill>
                <a:srgbClr val="002A40"/>
              </a:solidFill>
              <a:highlight>
                <a:srgbClr val="EFEFEF"/>
              </a:highlight>
            </a:endParaRPr>
          </a:p>
          <a:p>
            <a:pPr indent="0" lvl="0" marL="0" rtl="0" algn="l">
              <a:lnSpc>
                <a:spcPct val="100000"/>
              </a:lnSpc>
              <a:spcBef>
                <a:spcPts val="1000"/>
              </a:spcBef>
              <a:spcAft>
                <a:spcPts val="1000"/>
              </a:spcAft>
              <a:buNone/>
            </a:pPr>
            <a:r>
              <a:t/>
            </a:r>
            <a:endParaRPr sz="1700">
              <a:solidFill>
                <a:srgbClr val="002A40"/>
              </a:solidFill>
              <a:highlight>
                <a:srgbClr val="D5E4E5"/>
              </a:high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85"/>
          <p:cNvSpPr txBox="1"/>
          <p:nvPr>
            <p:ph type="ctrTitle"/>
          </p:nvPr>
        </p:nvSpPr>
        <p:spPr>
          <a:xfrm>
            <a:off x="1143000" y="536972"/>
            <a:ext cx="6858000" cy="1790700"/>
          </a:xfrm>
          <a:prstGeom prst="rect">
            <a:avLst/>
          </a:prstGeom>
          <a:noFill/>
          <a:ln>
            <a:noFill/>
          </a:ln>
        </p:spPr>
        <p:txBody>
          <a:bodyPr anchorCtr="0" anchor="b" bIns="0" lIns="0" spcFirstLastPara="1" rIns="0" wrap="square" tIns="0">
            <a:normAutofit/>
          </a:bodyPr>
          <a:lstStyle/>
          <a:p>
            <a:pPr indent="0" lvl="0" marL="0" rtl="0" algn="ctr">
              <a:spcBef>
                <a:spcPts val="0"/>
              </a:spcBef>
              <a:spcAft>
                <a:spcPts val="0"/>
              </a:spcAft>
              <a:buClr>
                <a:schemeClr val="lt1"/>
              </a:buClr>
              <a:buSzPts val="6000"/>
              <a:buFont typeface="Arial"/>
              <a:buNone/>
            </a:pPr>
            <a:r>
              <a:rPr lang="en"/>
              <a:t>Introduction to RNA-seq data analysis</a:t>
            </a:r>
            <a:endParaRPr/>
          </a:p>
        </p:txBody>
      </p:sp>
      <p:sp>
        <p:nvSpPr>
          <p:cNvPr id="637" name="Google Shape;637;p85"/>
          <p:cNvSpPr txBox="1"/>
          <p:nvPr>
            <p:ph idx="1" type="subTitle"/>
          </p:nvPr>
        </p:nvSpPr>
        <p:spPr>
          <a:xfrm>
            <a:off x="1143000" y="2839803"/>
            <a:ext cx="6858000" cy="1241700"/>
          </a:xfrm>
          <a:prstGeom prst="rect">
            <a:avLst/>
          </a:prstGeom>
          <a:noFill/>
          <a:ln>
            <a:noFill/>
          </a:ln>
        </p:spPr>
        <p:txBody>
          <a:bodyPr anchorCtr="0" anchor="t" bIns="0" lIns="0" spcFirstLastPara="1" rIns="0" wrap="square" tIns="0">
            <a:normAutofit/>
          </a:bodyPr>
          <a:lstStyle/>
          <a:p>
            <a:pPr indent="0" lvl="0" marL="0" rtl="0" algn="ctr">
              <a:spcBef>
                <a:spcPts val="0"/>
              </a:spcBef>
              <a:spcAft>
                <a:spcPts val="0"/>
              </a:spcAft>
              <a:buClr>
                <a:schemeClr val="lt1"/>
              </a:buClr>
              <a:buSzPts val="2400"/>
              <a:buFont typeface="Arial"/>
              <a:buNone/>
            </a:pPr>
            <a:r>
              <a:rPr lang="en"/>
              <a:t>Michela Traglia, Ayushi Agrawal</a:t>
            </a:r>
            <a:endParaRPr/>
          </a:p>
          <a:p>
            <a:pPr indent="0" lvl="0" marL="0" rtl="0" algn="ctr">
              <a:lnSpc>
                <a:spcPct val="100000"/>
              </a:lnSpc>
              <a:spcBef>
                <a:spcPts val="0"/>
              </a:spcBef>
              <a:spcAft>
                <a:spcPts val="0"/>
              </a:spcAft>
              <a:buClr>
                <a:schemeClr val="lt1"/>
              </a:buClr>
              <a:buSzPts val="2400"/>
              <a:buFont typeface="Arial"/>
              <a:buNone/>
            </a:pPr>
            <a:r>
              <a:rPr lang="en"/>
              <a:t>Bioinformatics Core, GIDB</a:t>
            </a:r>
            <a:endParaRPr/>
          </a:p>
          <a:p>
            <a:pPr indent="0" lvl="0" marL="0" rtl="0" algn="ctr">
              <a:spcBef>
                <a:spcPts val="0"/>
              </a:spcBef>
              <a:spcAft>
                <a:spcPts val="0"/>
              </a:spcAft>
              <a:buClr>
                <a:schemeClr val="lt1"/>
              </a:buClr>
              <a:buSzPts val="2100"/>
              <a:buNone/>
            </a:pPr>
            <a:r>
              <a:rPr lang="en"/>
              <a:t>February</a:t>
            </a:r>
            <a:r>
              <a:rPr lang="en"/>
              <a:t> 12-13, 2026</a:t>
            </a:r>
            <a:endParaRPr/>
          </a:p>
          <a:p>
            <a:pPr indent="0" lvl="0" marL="0" rtl="0" algn="l">
              <a:lnSpc>
                <a:spcPct val="90000"/>
              </a:lnSpc>
              <a:spcBef>
                <a:spcPts val="0"/>
              </a:spcBef>
              <a:spcAft>
                <a:spcPts val="0"/>
              </a:spcAft>
              <a:buClr>
                <a:schemeClr val="lt1"/>
              </a:buClr>
              <a:buSzPts val="21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32"/>
          <p:cNvSpPr txBox="1"/>
          <p:nvPr>
            <p:ph type="title"/>
          </p:nvPr>
        </p:nvSpPr>
        <p:spPr>
          <a:xfrm>
            <a:off x="83650" y="0"/>
            <a:ext cx="91440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2800">
                <a:solidFill>
                  <a:srgbClr val="1155CC"/>
                </a:solidFill>
                <a:latin typeface="Arial"/>
                <a:ea typeface="Arial"/>
                <a:cs typeface="Arial"/>
                <a:sym typeface="Arial"/>
              </a:rPr>
              <a:t>DNA fragments immobilized on flow cell &amp; amplified into clonal clusters</a:t>
            </a:r>
            <a:endParaRPr>
              <a:solidFill>
                <a:srgbClr val="1155CC"/>
              </a:solidFill>
            </a:endParaRPr>
          </a:p>
        </p:txBody>
      </p:sp>
      <p:pic>
        <p:nvPicPr>
          <p:cNvPr id="142" name="Google Shape;142;p32"/>
          <p:cNvPicPr preferRelativeResize="0"/>
          <p:nvPr/>
        </p:nvPicPr>
        <p:blipFill>
          <a:blip r:embed="rId3">
            <a:alphaModFix/>
          </a:blip>
          <a:stretch>
            <a:fillRect/>
          </a:stretch>
        </p:blipFill>
        <p:spPr>
          <a:xfrm>
            <a:off x="152400" y="736800"/>
            <a:ext cx="5354443" cy="4101899"/>
          </a:xfrm>
          <a:prstGeom prst="rect">
            <a:avLst/>
          </a:prstGeom>
          <a:noFill/>
          <a:ln>
            <a:noFill/>
          </a:ln>
        </p:spPr>
      </p:pic>
      <p:sp>
        <p:nvSpPr>
          <p:cNvPr id="143" name="Google Shape;143;p32"/>
          <p:cNvSpPr txBox="1"/>
          <p:nvPr/>
        </p:nvSpPr>
        <p:spPr>
          <a:xfrm>
            <a:off x="0" y="4652400"/>
            <a:ext cx="7335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rPr>
              <a:t>From DOI: 10.5772/61657 and https://www.illumina.com/content/dam/illumina-marketing/documents/products/illumina_sequencing_introduction.pdf</a:t>
            </a:r>
            <a:endParaRPr sz="1000">
              <a:solidFill>
                <a:srgbClr val="666666"/>
              </a:solidFill>
            </a:endParaRPr>
          </a:p>
          <a:p>
            <a:pPr indent="0" lvl="0" marL="0" rtl="0" algn="l">
              <a:spcBef>
                <a:spcPts val="0"/>
              </a:spcBef>
              <a:spcAft>
                <a:spcPts val="0"/>
              </a:spcAft>
              <a:buNone/>
            </a:pPr>
            <a:r>
              <a:t/>
            </a:r>
            <a:endParaRPr sz="1000">
              <a:solidFill>
                <a:srgbClr val="666666"/>
              </a:solidFill>
            </a:endParaRPr>
          </a:p>
        </p:txBody>
      </p:sp>
      <p:pic>
        <p:nvPicPr>
          <p:cNvPr id="144" name="Google Shape;144;p32"/>
          <p:cNvPicPr preferRelativeResize="0"/>
          <p:nvPr/>
        </p:nvPicPr>
        <p:blipFill>
          <a:blip r:embed="rId4">
            <a:alphaModFix/>
          </a:blip>
          <a:stretch>
            <a:fillRect/>
          </a:stretch>
        </p:blipFill>
        <p:spPr>
          <a:xfrm>
            <a:off x="5730868" y="1906450"/>
            <a:ext cx="3332357" cy="2991757"/>
          </a:xfrm>
          <a:prstGeom prst="rect">
            <a:avLst/>
          </a:prstGeom>
          <a:noFill/>
          <a:ln>
            <a:noFill/>
          </a:ln>
        </p:spPr>
      </p:pic>
      <p:sp>
        <p:nvSpPr>
          <p:cNvPr id="145" name="Google Shape;145;p32"/>
          <p:cNvSpPr txBox="1"/>
          <p:nvPr/>
        </p:nvSpPr>
        <p:spPr>
          <a:xfrm>
            <a:off x="2232075" y="2814375"/>
            <a:ext cx="8733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pic>
        <p:nvPicPr>
          <p:cNvPr id="146" name="Google Shape;146;p32"/>
          <p:cNvPicPr preferRelativeResize="0"/>
          <p:nvPr/>
        </p:nvPicPr>
        <p:blipFill>
          <a:blip r:embed="rId5">
            <a:alphaModFix/>
          </a:blip>
          <a:stretch>
            <a:fillRect/>
          </a:stretch>
        </p:blipFill>
        <p:spPr>
          <a:xfrm>
            <a:off x="2308275" y="2786166"/>
            <a:ext cx="744100" cy="414375"/>
          </a:xfrm>
          <a:prstGeom prst="rect">
            <a:avLst/>
          </a:prstGeom>
          <a:noFill/>
          <a:ln>
            <a:noFill/>
          </a:ln>
        </p:spPr>
      </p:pic>
      <p:sp>
        <p:nvSpPr>
          <p:cNvPr id="147" name="Google Shape;147;p32"/>
          <p:cNvSpPr txBox="1"/>
          <p:nvPr/>
        </p:nvSpPr>
        <p:spPr>
          <a:xfrm>
            <a:off x="4046125" y="2814375"/>
            <a:ext cx="744000" cy="246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
              <a:latin typeface="Helvetica Neue"/>
              <a:ea typeface="Helvetica Neue"/>
              <a:cs typeface="Helvetica Neue"/>
              <a:sym typeface="Helvetica Neue"/>
            </a:endParaRPr>
          </a:p>
        </p:txBody>
      </p:sp>
      <p:pic>
        <p:nvPicPr>
          <p:cNvPr id="148" name="Google Shape;148;p32"/>
          <p:cNvPicPr preferRelativeResize="0"/>
          <p:nvPr/>
        </p:nvPicPr>
        <p:blipFill>
          <a:blip r:embed="rId6">
            <a:alphaModFix/>
          </a:blip>
          <a:stretch>
            <a:fillRect/>
          </a:stretch>
        </p:blipFill>
        <p:spPr>
          <a:xfrm>
            <a:off x="3771298" y="2814375"/>
            <a:ext cx="1036575" cy="320672"/>
          </a:xfrm>
          <a:prstGeom prst="rect">
            <a:avLst/>
          </a:prstGeom>
          <a:noFill/>
          <a:ln>
            <a:noFill/>
          </a:ln>
        </p:spPr>
      </p:pic>
      <p:pic>
        <p:nvPicPr>
          <p:cNvPr id="149" name="Google Shape;149;p32"/>
          <p:cNvPicPr preferRelativeResize="0"/>
          <p:nvPr/>
        </p:nvPicPr>
        <p:blipFill>
          <a:blip r:embed="rId7">
            <a:alphaModFix/>
          </a:blip>
          <a:stretch>
            <a:fillRect/>
          </a:stretch>
        </p:blipFill>
        <p:spPr>
          <a:xfrm>
            <a:off x="659138" y="4370735"/>
            <a:ext cx="744100" cy="281665"/>
          </a:xfrm>
          <a:prstGeom prst="rect">
            <a:avLst/>
          </a:prstGeom>
          <a:noFill/>
          <a:ln>
            <a:noFill/>
          </a:ln>
        </p:spPr>
      </p:pic>
      <p:sp>
        <p:nvSpPr>
          <p:cNvPr id="150" name="Google Shape;150;p32"/>
          <p:cNvSpPr/>
          <p:nvPr/>
        </p:nvSpPr>
        <p:spPr>
          <a:xfrm>
            <a:off x="646975" y="2830550"/>
            <a:ext cx="873300" cy="171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2"/>
          <p:cNvSpPr/>
          <p:nvPr/>
        </p:nvSpPr>
        <p:spPr>
          <a:xfrm>
            <a:off x="3231150" y="1608125"/>
            <a:ext cx="873300" cy="171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2" name="Google Shape;152;p32"/>
          <p:cNvPicPr preferRelativeResize="0"/>
          <p:nvPr/>
        </p:nvPicPr>
        <p:blipFill>
          <a:blip r:embed="rId8">
            <a:alphaModFix/>
          </a:blip>
          <a:stretch>
            <a:fillRect/>
          </a:stretch>
        </p:blipFill>
        <p:spPr>
          <a:xfrm>
            <a:off x="695826" y="2773525"/>
            <a:ext cx="670724" cy="291325"/>
          </a:xfrm>
          <a:prstGeom prst="rect">
            <a:avLst/>
          </a:prstGeom>
          <a:noFill/>
          <a:ln>
            <a:noFill/>
          </a:ln>
        </p:spPr>
      </p:pic>
      <p:pic>
        <p:nvPicPr>
          <p:cNvPr id="153" name="Google Shape;153;p32"/>
          <p:cNvPicPr preferRelativeResize="0"/>
          <p:nvPr/>
        </p:nvPicPr>
        <p:blipFill>
          <a:blip r:embed="rId9">
            <a:alphaModFix/>
          </a:blip>
          <a:stretch>
            <a:fillRect/>
          </a:stretch>
        </p:blipFill>
        <p:spPr>
          <a:xfrm>
            <a:off x="3231158" y="1548263"/>
            <a:ext cx="1036575" cy="291325"/>
          </a:xfrm>
          <a:prstGeom prst="rect">
            <a:avLst/>
          </a:prstGeom>
          <a:noFill/>
          <a:ln>
            <a:noFill/>
          </a:ln>
        </p:spPr>
      </p:pic>
      <p:sp>
        <p:nvSpPr>
          <p:cNvPr id="154" name="Google Shape;154;p32"/>
          <p:cNvSpPr txBox="1"/>
          <p:nvPr/>
        </p:nvSpPr>
        <p:spPr>
          <a:xfrm>
            <a:off x="3060750" y="652000"/>
            <a:ext cx="193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ds cDNA &gt; ss cDNA</a:t>
            </a:r>
            <a:endParaRPr>
              <a:latin typeface="Helvetica Neue"/>
              <a:ea typeface="Helvetica Neue"/>
              <a:cs typeface="Helvetica Neue"/>
              <a:sym typeface="Helvetica Neue"/>
            </a:endParaRPr>
          </a:p>
        </p:txBody>
      </p:sp>
      <p:pic>
        <p:nvPicPr>
          <p:cNvPr id="155" name="Google Shape;155;p32"/>
          <p:cNvPicPr preferRelativeResize="0"/>
          <p:nvPr/>
        </p:nvPicPr>
        <p:blipFill>
          <a:blip r:embed="rId10">
            <a:alphaModFix/>
          </a:blip>
          <a:stretch>
            <a:fillRect/>
          </a:stretch>
        </p:blipFill>
        <p:spPr>
          <a:xfrm>
            <a:off x="5178975" y="736800"/>
            <a:ext cx="3653722" cy="4002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86"/>
          <p:cNvSpPr txBox="1"/>
          <p:nvPr>
            <p:ph type="title"/>
          </p:nvPr>
        </p:nvSpPr>
        <p:spPr>
          <a:xfrm>
            <a:off x="272825" y="946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Working material for this workshop</a:t>
            </a:r>
            <a:endParaRPr/>
          </a:p>
        </p:txBody>
      </p:sp>
      <p:sp>
        <p:nvSpPr>
          <p:cNvPr id="643" name="Google Shape;643;p86"/>
          <p:cNvSpPr txBox="1"/>
          <p:nvPr>
            <p:ph idx="1" type="body"/>
          </p:nvPr>
        </p:nvSpPr>
        <p:spPr>
          <a:xfrm>
            <a:off x="628650" y="1371925"/>
            <a:ext cx="7886700" cy="1334700"/>
          </a:xfrm>
          <a:prstGeom prst="rect">
            <a:avLst/>
          </a:prstGeom>
        </p:spPr>
        <p:txBody>
          <a:bodyPr anchorCtr="0" anchor="t" bIns="0" lIns="0" spcFirstLastPara="1" rIns="0" wrap="square" tIns="0">
            <a:noAutofit/>
          </a:bodyPr>
          <a:lstStyle/>
          <a:p>
            <a:pPr indent="-419100" lvl="0" marL="914400" rtl="0" algn="l">
              <a:lnSpc>
                <a:spcPct val="110000"/>
              </a:lnSpc>
              <a:spcBef>
                <a:spcPts val="800"/>
              </a:spcBef>
              <a:spcAft>
                <a:spcPts val="0"/>
              </a:spcAft>
              <a:buSzPts val="3000"/>
              <a:buFont typeface="Helvetica Neue"/>
              <a:buAutoNum type="arabicPeriod"/>
            </a:pPr>
            <a:r>
              <a:rPr lang="en" sz="3000"/>
              <a:t>Hands-on materials</a:t>
            </a:r>
            <a:endParaRPr sz="3000"/>
          </a:p>
          <a:p>
            <a:pPr indent="-419100" lvl="0" marL="914400" rtl="0" algn="l">
              <a:lnSpc>
                <a:spcPct val="110000"/>
              </a:lnSpc>
              <a:spcBef>
                <a:spcPts val="0"/>
              </a:spcBef>
              <a:spcAft>
                <a:spcPts val="0"/>
              </a:spcAft>
              <a:buSzPts val="3000"/>
              <a:buFont typeface="Helvetica Neue"/>
              <a:buAutoNum type="arabicPeriod"/>
            </a:pPr>
            <a:r>
              <a:rPr lang="en" sz="3000"/>
              <a:t>Slides</a:t>
            </a:r>
            <a:endParaRPr sz="3000"/>
          </a:p>
          <a:p>
            <a:pPr indent="0" lvl="0" marL="0" rtl="0" algn="l">
              <a:lnSpc>
                <a:spcPct val="110000"/>
              </a:lnSpc>
              <a:spcBef>
                <a:spcPts val="800"/>
              </a:spcBef>
              <a:spcAft>
                <a:spcPts val="0"/>
              </a:spcAft>
              <a:buNone/>
            </a:pPr>
            <a:r>
              <a:t/>
            </a:r>
            <a:endParaRPr sz="1900"/>
          </a:p>
        </p:txBody>
      </p:sp>
      <p:sp>
        <p:nvSpPr>
          <p:cNvPr id="644" name="Google Shape;644;p86"/>
          <p:cNvSpPr txBox="1"/>
          <p:nvPr>
            <p:ph idx="1" type="body"/>
          </p:nvPr>
        </p:nvSpPr>
        <p:spPr>
          <a:xfrm>
            <a:off x="1011750" y="2984075"/>
            <a:ext cx="7120500" cy="7875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 sz="2800">
                <a:solidFill>
                  <a:srgbClr val="1155CC"/>
                </a:solidFill>
              </a:rPr>
              <a:t>Please install Docker </a:t>
            </a:r>
            <a:r>
              <a:rPr lang="en" sz="2200" u="sng">
                <a:solidFill>
                  <a:schemeClr val="hlink"/>
                </a:solidFill>
                <a:highlight>
                  <a:schemeClr val="lt1"/>
                </a:highlight>
                <a:latin typeface="Arial"/>
                <a:ea typeface="Arial"/>
                <a:cs typeface="Arial"/>
                <a:sym typeface="Arial"/>
                <a:hlinkClick r:id="rId3"/>
              </a:rPr>
              <a:t>https://www.docker.com/products/docker-desktop/</a:t>
            </a:r>
            <a:r>
              <a:rPr b="1" lang="en" sz="2200">
                <a:solidFill>
                  <a:srgbClr val="1155CC"/>
                </a:solidFill>
                <a:latin typeface="Arial"/>
                <a:ea typeface="Arial"/>
                <a:cs typeface="Arial"/>
                <a:sym typeface="Arial"/>
              </a:rPr>
              <a:t> </a:t>
            </a:r>
            <a:endParaRPr sz="2200">
              <a:solidFill>
                <a:srgbClr val="24292F"/>
              </a:solidFill>
              <a:highlight>
                <a:srgbClr val="FFFFFF"/>
              </a:highlight>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87"/>
          <p:cNvSpPr txBox="1"/>
          <p:nvPr>
            <p:ph type="title"/>
          </p:nvPr>
        </p:nvSpPr>
        <p:spPr>
          <a:xfrm>
            <a:off x="134750" y="-470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Workshop outline</a:t>
            </a:r>
            <a:endParaRPr/>
          </a:p>
        </p:txBody>
      </p:sp>
      <p:sp>
        <p:nvSpPr>
          <p:cNvPr id="650" name="Google Shape;650;p87"/>
          <p:cNvSpPr txBox="1"/>
          <p:nvPr>
            <p:ph idx="1" type="body"/>
          </p:nvPr>
        </p:nvSpPr>
        <p:spPr>
          <a:xfrm>
            <a:off x="134750" y="457575"/>
            <a:ext cx="9144000" cy="326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900">
                <a:solidFill>
                  <a:srgbClr val="CCCCCC"/>
                </a:solidFill>
                <a:latin typeface="Arial"/>
                <a:ea typeface="Arial"/>
                <a:cs typeface="Arial"/>
                <a:sym typeface="Arial"/>
              </a:rPr>
              <a:t>Session 1 </a:t>
            </a:r>
            <a:endParaRPr b="1" sz="1900">
              <a:solidFill>
                <a:srgbClr val="CCCCCC"/>
              </a:solidFill>
              <a:latin typeface="Arial"/>
              <a:ea typeface="Arial"/>
              <a:cs typeface="Arial"/>
              <a:sym typeface="Arial"/>
            </a:endParaRPr>
          </a:p>
          <a:p>
            <a:pPr indent="0" lvl="0" marL="0" rtl="0" algn="l">
              <a:lnSpc>
                <a:spcPct val="100000"/>
              </a:lnSpc>
              <a:spcBef>
                <a:spcPts val="0"/>
              </a:spcBef>
              <a:spcAft>
                <a:spcPts val="0"/>
              </a:spcAft>
              <a:buNone/>
            </a:pPr>
            <a:r>
              <a:t/>
            </a:r>
            <a:endParaRPr sz="600">
              <a:solidFill>
                <a:srgbClr val="CCCCCC"/>
              </a:solidFill>
              <a:latin typeface="Arial"/>
              <a:ea typeface="Arial"/>
              <a:cs typeface="Arial"/>
              <a:sym typeface="Arial"/>
            </a:endParaRPr>
          </a:p>
          <a:p>
            <a:pPr indent="-336550" lvl="0" marL="457200" rtl="0" algn="l">
              <a:lnSpc>
                <a:spcPct val="100000"/>
              </a:lnSpc>
              <a:spcBef>
                <a:spcPts val="0"/>
              </a:spcBef>
              <a:spcAft>
                <a:spcPts val="0"/>
              </a:spcAft>
              <a:buClr>
                <a:srgbClr val="CCCCCC"/>
              </a:buClr>
              <a:buSzPts val="1700"/>
              <a:buFont typeface="Arial"/>
              <a:buChar char="•"/>
            </a:pPr>
            <a:r>
              <a:rPr lang="en" sz="1700">
                <a:solidFill>
                  <a:srgbClr val="CCCCCC"/>
                </a:solidFill>
                <a:latin typeface="Arial"/>
                <a:ea typeface="Arial"/>
                <a:cs typeface="Arial"/>
                <a:sym typeface="Arial"/>
              </a:rPr>
              <a:t>RNA-seq experiments and protocols overview</a:t>
            </a:r>
            <a:endParaRPr sz="1700">
              <a:solidFill>
                <a:srgbClr val="CCCCCC"/>
              </a:solidFill>
              <a:latin typeface="Arial"/>
              <a:ea typeface="Arial"/>
              <a:cs typeface="Arial"/>
              <a:sym typeface="Arial"/>
            </a:endParaRPr>
          </a:p>
          <a:p>
            <a:pPr indent="-336550" lvl="0" marL="457200" rtl="0" algn="l">
              <a:lnSpc>
                <a:spcPct val="100000"/>
              </a:lnSpc>
              <a:spcBef>
                <a:spcPts val="0"/>
              </a:spcBef>
              <a:spcAft>
                <a:spcPts val="0"/>
              </a:spcAft>
              <a:buClr>
                <a:srgbClr val="CCCCCC"/>
              </a:buClr>
              <a:buSzPts val="1700"/>
              <a:buFont typeface="Arial"/>
              <a:buChar char="•"/>
            </a:pPr>
            <a:r>
              <a:rPr lang="en" sz="1700">
                <a:solidFill>
                  <a:srgbClr val="CCCCCC"/>
                </a:solidFill>
                <a:latin typeface="Arial"/>
                <a:ea typeface="Arial"/>
                <a:cs typeface="Arial"/>
                <a:sym typeface="Arial"/>
              </a:rPr>
              <a:t>Understanding the sequencer output</a:t>
            </a:r>
            <a:endParaRPr sz="1500">
              <a:solidFill>
                <a:srgbClr val="CCCCCC"/>
              </a:solidFill>
              <a:latin typeface="Arial"/>
              <a:ea typeface="Arial"/>
              <a:cs typeface="Arial"/>
              <a:sym typeface="Arial"/>
            </a:endParaRPr>
          </a:p>
          <a:p>
            <a:pPr indent="-336550" lvl="0" marL="457200" rtl="0" algn="l">
              <a:lnSpc>
                <a:spcPct val="100000"/>
              </a:lnSpc>
              <a:spcBef>
                <a:spcPts val="0"/>
              </a:spcBef>
              <a:spcAft>
                <a:spcPts val="0"/>
              </a:spcAft>
              <a:buClr>
                <a:srgbClr val="CCCCCC"/>
              </a:buClr>
              <a:buSzPts val="1700"/>
              <a:buFont typeface="Arial"/>
              <a:buChar char="•"/>
            </a:pPr>
            <a:r>
              <a:rPr lang="en" sz="1700">
                <a:solidFill>
                  <a:srgbClr val="CCCCCC"/>
                </a:solidFill>
                <a:latin typeface="Arial"/>
                <a:ea typeface="Arial"/>
                <a:cs typeface="Arial"/>
                <a:sym typeface="Arial"/>
              </a:rPr>
              <a:t>From sequencer output to FastQC </a:t>
            </a:r>
            <a:endParaRPr b="1" sz="1400">
              <a:solidFill>
                <a:srgbClr val="CCCCCC"/>
              </a:solidFill>
              <a:latin typeface="Arial"/>
              <a:ea typeface="Arial"/>
              <a:cs typeface="Arial"/>
              <a:sym typeface="Arial"/>
            </a:endParaRPr>
          </a:p>
          <a:p>
            <a:pPr indent="-336550" lvl="0" marL="457200" rtl="0" algn="l">
              <a:lnSpc>
                <a:spcPct val="100000"/>
              </a:lnSpc>
              <a:spcBef>
                <a:spcPts val="0"/>
              </a:spcBef>
              <a:spcAft>
                <a:spcPts val="0"/>
              </a:spcAft>
              <a:buClr>
                <a:srgbClr val="CCCCCC"/>
              </a:buClr>
              <a:buSzPts val="1700"/>
              <a:buChar char="•"/>
            </a:pPr>
            <a:r>
              <a:rPr lang="en" sz="1700">
                <a:solidFill>
                  <a:srgbClr val="CCCCCC"/>
                </a:solidFill>
                <a:latin typeface="Arial"/>
                <a:ea typeface="Arial"/>
                <a:cs typeface="Arial"/>
                <a:sym typeface="Arial"/>
              </a:rPr>
              <a:t>From FastaQC to Trimming</a:t>
            </a:r>
            <a:endParaRPr sz="1700">
              <a:solidFill>
                <a:srgbClr val="CCCCCC"/>
              </a:solidFill>
              <a:latin typeface="Arial"/>
              <a:ea typeface="Arial"/>
              <a:cs typeface="Arial"/>
              <a:sym typeface="Arial"/>
            </a:endParaRPr>
          </a:p>
          <a:p>
            <a:pPr indent="0" lvl="0" marL="914400" rtl="0" algn="l">
              <a:lnSpc>
                <a:spcPct val="100000"/>
              </a:lnSpc>
              <a:spcBef>
                <a:spcPts val="1000"/>
              </a:spcBef>
              <a:spcAft>
                <a:spcPts val="0"/>
              </a:spcAft>
              <a:buNone/>
            </a:pPr>
            <a:r>
              <a:rPr lang="en" sz="1700">
                <a:solidFill>
                  <a:srgbClr val="CCCCCC"/>
                </a:solidFill>
                <a:latin typeface="Arial"/>
                <a:ea typeface="Arial"/>
                <a:cs typeface="Arial"/>
                <a:sym typeface="Arial"/>
              </a:rPr>
              <a:t>Break</a:t>
            </a:r>
            <a:endParaRPr sz="1700">
              <a:solidFill>
                <a:srgbClr val="CCCCCC"/>
              </a:solidFill>
              <a:latin typeface="Arial"/>
              <a:ea typeface="Arial"/>
              <a:cs typeface="Arial"/>
              <a:sym typeface="Arial"/>
            </a:endParaRPr>
          </a:p>
          <a:p>
            <a:pPr indent="-336550" lvl="0" marL="457200" rtl="0" algn="l">
              <a:lnSpc>
                <a:spcPct val="100000"/>
              </a:lnSpc>
              <a:spcBef>
                <a:spcPts val="0"/>
              </a:spcBef>
              <a:spcAft>
                <a:spcPts val="0"/>
              </a:spcAft>
              <a:buClr>
                <a:srgbClr val="CCCCCC"/>
              </a:buClr>
              <a:buSzPts val="1700"/>
              <a:buChar char="•"/>
            </a:pPr>
            <a:r>
              <a:rPr lang="en" sz="1700">
                <a:solidFill>
                  <a:srgbClr val="CCCCCC"/>
                </a:solidFill>
                <a:latin typeface="Arial"/>
                <a:ea typeface="Arial"/>
                <a:cs typeface="Arial"/>
                <a:sym typeface="Arial"/>
              </a:rPr>
              <a:t>Introduction to docker and setup</a:t>
            </a:r>
            <a:endParaRPr sz="1700">
              <a:solidFill>
                <a:srgbClr val="CCCCCC"/>
              </a:solidFill>
              <a:latin typeface="Arial"/>
              <a:ea typeface="Arial"/>
              <a:cs typeface="Arial"/>
              <a:sym typeface="Arial"/>
            </a:endParaRPr>
          </a:p>
          <a:p>
            <a:pPr indent="-336550" lvl="0" marL="457200" rtl="0" algn="l">
              <a:lnSpc>
                <a:spcPct val="100000"/>
              </a:lnSpc>
              <a:spcBef>
                <a:spcPts val="0"/>
              </a:spcBef>
              <a:spcAft>
                <a:spcPts val="0"/>
              </a:spcAft>
              <a:buClr>
                <a:srgbClr val="CCCCCC"/>
              </a:buClr>
              <a:buSzPts val="1700"/>
              <a:buFont typeface="Arial"/>
              <a:buChar char="•"/>
            </a:pPr>
            <a:r>
              <a:rPr lang="en" sz="1700">
                <a:solidFill>
                  <a:srgbClr val="CCCCCC"/>
                </a:solidFill>
                <a:latin typeface="Arial"/>
                <a:ea typeface="Arial"/>
                <a:cs typeface="Arial"/>
                <a:sym typeface="Arial"/>
              </a:rPr>
              <a:t>Demo of QC steps</a:t>
            </a:r>
            <a:endParaRPr sz="1700">
              <a:solidFill>
                <a:srgbClr val="CCCCCC"/>
              </a:solidFill>
              <a:latin typeface="Arial"/>
              <a:ea typeface="Arial"/>
              <a:cs typeface="Arial"/>
              <a:sym typeface="Arial"/>
            </a:endParaRPr>
          </a:p>
          <a:p>
            <a:pPr indent="0" lvl="0" marL="0" rtl="0" algn="l">
              <a:spcBef>
                <a:spcPts val="0"/>
              </a:spcBef>
              <a:spcAft>
                <a:spcPts val="0"/>
              </a:spcAft>
              <a:buNone/>
            </a:pPr>
            <a:r>
              <a:t/>
            </a:r>
            <a:endParaRPr b="1" sz="1000">
              <a:latin typeface="Arial"/>
              <a:ea typeface="Arial"/>
              <a:cs typeface="Arial"/>
              <a:sym typeface="Arial"/>
            </a:endParaRPr>
          </a:p>
          <a:p>
            <a:pPr indent="0" lvl="0" marL="0" rtl="0" algn="l">
              <a:spcBef>
                <a:spcPts val="0"/>
              </a:spcBef>
              <a:spcAft>
                <a:spcPts val="0"/>
              </a:spcAft>
              <a:buNone/>
            </a:pPr>
            <a:r>
              <a:rPr b="1" lang="en" sz="1900">
                <a:solidFill>
                  <a:schemeClr val="accent2"/>
                </a:solidFill>
                <a:latin typeface="Arial"/>
                <a:ea typeface="Arial"/>
                <a:cs typeface="Arial"/>
                <a:sym typeface="Arial"/>
              </a:rPr>
              <a:t>Session 2 </a:t>
            </a:r>
            <a:endParaRPr b="1" sz="1900">
              <a:solidFill>
                <a:schemeClr val="accent2"/>
              </a:solidFill>
              <a:latin typeface="Arial"/>
              <a:ea typeface="Arial"/>
              <a:cs typeface="Arial"/>
              <a:sym typeface="Arial"/>
            </a:endParaRPr>
          </a:p>
          <a:p>
            <a:pPr indent="-336550" lvl="0" marL="457200" rtl="0" algn="l">
              <a:lnSpc>
                <a:spcPct val="100000"/>
              </a:lnSpc>
              <a:spcBef>
                <a:spcPts val="1000"/>
              </a:spcBef>
              <a:spcAft>
                <a:spcPts val="0"/>
              </a:spcAft>
              <a:buSzPts val="1700"/>
              <a:buFont typeface="Arial"/>
              <a:buChar char="•"/>
            </a:pPr>
            <a:r>
              <a:rPr lang="en" sz="1700">
                <a:latin typeface="Arial"/>
                <a:ea typeface="Arial"/>
                <a:cs typeface="Arial"/>
                <a:sym typeface="Arial"/>
              </a:rPr>
              <a:t>Summarize steps so far</a:t>
            </a:r>
            <a:endParaRPr sz="1700">
              <a:latin typeface="Arial"/>
              <a:ea typeface="Arial"/>
              <a:cs typeface="Arial"/>
              <a:sym typeface="Arial"/>
            </a:endParaRPr>
          </a:p>
          <a:p>
            <a:pPr indent="-336550" lvl="0" marL="457200" rtl="0" algn="l">
              <a:lnSpc>
                <a:spcPct val="100000"/>
              </a:lnSpc>
              <a:spcBef>
                <a:spcPts val="0"/>
              </a:spcBef>
              <a:spcAft>
                <a:spcPts val="0"/>
              </a:spcAft>
              <a:buClr>
                <a:srgbClr val="002B42"/>
              </a:buClr>
              <a:buSzPts val="1700"/>
              <a:buFont typeface="Arial"/>
              <a:buChar char="•"/>
            </a:pPr>
            <a:r>
              <a:rPr lang="en" sz="1700">
                <a:latin typeface="Arial"/>
                <a:ea typeface="Arial"/>
                <a:cs typeface="Arial"/>
                <a:sym typeface="Arial"/>
              </a:rPr>
              <a:t>Mapping the read to reference genome</a:t>
            </a:r>
            <a:endParaRPr sz="1700">
              <a:latin typeface="Arial"/>
              <a:ea typeface="Arial"/>
              <a:cs typeface="Arial"/>
              <a:sym typeface="Arial"/>
            </a:endParaRPr>
          </a:p>
          <a:p>
            <a:pPr indent="-336550" lvl="0" marL="457200" rtl="0" algn="l">
              <a:lnSpc>
                <a:spcPct val="100000"/>
              </a:lnSpc>
              <a:spcBef>
                <a:spcPts val="0"/>
              </a:spcBef>
              <a:spcAft>
                <a:spcPts val="0"/>
              </a:spcAft>
              <a:buClr>
                <a:srgbClr val="002B42"/>
              </a:buClr>
              <a:buSzPts val="1700"/>
              <a:buFont typeface="Arial"/>
              <a:buChar char="•"/>
            </a:pPr>
            <a:r>
              <a:rPr lang="en" sz="1700">
                <a:latin typeface="Arial"/>
                <a:ea typeface="Arial"/>
                <a:cs typeface="Arial"/>
                <a:sym typeface="Arial"/>
              </a:rPr>
              <a:t>From alignment to counting</a:t>
            </a:r>
            <a:r>
              <a:rPr lang="en" sz="1700">
                <a:solidFill>
                  <a:srgbClr val="002B42"/>
                </a:solidFill>
                <a:latin typeface="Arial"/>
                <a:ea typeface="Arial"/>
                <a:cs typeface="Arial"/>
                <a:sym typeface="Arial"/>
              </a:rPr>
              <a:t> </a:t>
            </a:r>
            <a:r>
              <a:rPr lang="en" sz="1700">
                <a:latin typeface="Arial"/>
                <a:ea typeface="Arial"/>
                <a:cs typeface="Arial"/>
                <a:sym typeface="Arial"/>
              </a:rPr>
              <a:t>features </a:t>
            </a:r>
            <a:endParaRPr sz="1700">
              <a:latin typeface="Arial"/>
              <a:ea typeface="Arial"/>
              <a:cs typeface="Arial"/>
              <a:sym typeface="Arial"/>
            </a:endParaRPr>
          </a:p>
          <a:p>
            <a:pPr indent="457200" lvl="0" marL="457200" rtl="0" algn="l">
              <a:lnSpc>
                <a:spcPct val="100000"/>
              </a:lnSpc>
              <a:spcBef>
                <a:spcPts val="1000"/>
              </a:spcBef>
              <a:spcAft>
                <a:spcPts val="0"/>
              </a:spcAft>
              <a:buNone/>
            </a:pPr>
            <a:r>
              <a:rPr lang="en" sz="1600">
                <a:latin typeface="Arial"/>
                <a:ea typeface="Arial"/>
                <a:cs typeface="Arial"/>
                <a:sym typeface="Arial"/>
              </a:rPr>
              <a:t>Break</a:t>
            </a:r>
            <a:endParaRPr sz="1600">
              <a:latin typeface="Arial"/>
              <a:ea typeface="Arial"/>
              <a:cs typeface="Arial"/>
              <a:sym typeface="Arial"/>
            </a:endParaRPr>
          </a:p>
          <a:p>
            <a:pPr indent="-336550" lvl="0" marL="457200" rtl="0" algn="l">
              <a:lnSpc>
                <a:spcPct val="100000"/>
              </a:lnSpc>
              <a:spcBef>
                <a:spcPts val="1000"/>
              </a:spcBef>
              <a:spcAft>
                <a:spcPts val="0"/>
              </a:spcAft>
              <a:buSzPts val="1700"/>
              <a:buFont typeface="Arial"/>
              <a:buChar char="•"/>
            </a:pPr>
            <a:r>
              <a:rPr lang="en" sz="1700">
                <a:latin typeface="Arial"/>
                <a:ea typeface="Arial"/>
                <a:cs typeface="Arial"/>
                <a:sym typeface="Arial"/>
              </a:rPr>
              <a:t>Demo form Mapping to the count matrix</a:t>
            </a:r>
            <a:endParaRPr sz="1700">
              <a:latin typeface="Arial"/>
              <a:ea typeface="Arial"/>
              <a:cs typeface="Arial"/>
              <a:sym typeface="Arial"/>
            </a:endParaRPr>
          </a:p>
          <a:p>
            <a:pPr indent="-336550" lvl="0" marL="457200" rtl="0" algn="l">
              <a:lnSpc>
                <a:spcPct val="100000"/>
              </a:lnSpc>
              <a:spcBef>
                <a:spcPts val="0"/>
              </a:spcBef>
              <a:spcAft>
                <a:spcPts val="0"/>
              </a:spcAft>
              <a:buSzPts val="1700"/>
              <a:buFont typeface="Arial"/>
              <a:buChar char="•"/>
            </a:pPr>
            <a:r>
              <a:rPr lang="en" sz="1700">
                <a:latin typeface="Arial"/>
                <a:ea typeface="Arial"/>
                <a:cs typeface="Arial"/>
                <a:sym typeface="Arial"/>
              </a:rPr>
              <a:t>Additional resources</a:t>
            </a:r>
            <a:endParaRPr sz="1700">
              <a:latin typeface="Arial"/>
              <a:ea typeface="Arial"/>
              <a:cs typeface="Arial"/>
              <a:sym typeface="Arial"/>
            </a:endParaRPr>
          </a:p>
          <a:p>
            <a:pPr indent="0" lvl="0" marL="0" rtl="0" algn="l">
              <a:lnSpc>
                <a:spcPct val="100000"/>
              </a:lnSpc>
              <a:spcBef>
                <a:spcPts val="0"/>
              </a:spcBef>
              <a:spcAft>
                <a:spcPts val="0"/>
              </a:spcAft>
              <a:buNone/>
            </a:pPr>
            <a:r>
              <a:t/>
            </a:r>
            <a:endParaRPr b="1" sz="1800">
              <a:latin typeface="Arial"/>
              <a:ea typeface="Arial"/>
              <a:cs typeface="Arial"/>
              <a:sym typeface="Arial"/>
            </a:endParaRPr>
          </a:p>
          <a:p>
            <a:pPr indent="0" lvl="0" marL="0" rtl="0" algn="l">
              <a:spcBef>
                <a:spcPts val="0"/>
              </a:spcBef>
              <a:spcAft>
                <a:spcPts val="0"/>
              </a:spcAft>
              <a:buNone/>
            </a:pPr>
            <a:r>
              <a:t/>
            </a:r>
            <a:endParaRPr b="1" sz="1800">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88"/>
          <p:cNvSpPr txBox="1"/>
          <p:nvPr/>
        </p:nvSpPr>
        <p:spPr>
          <a:xfrm>
            <a:off x="515700" y="3051725"/>
            <a:ext cx="8628300" cy="1223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600">
                <a:solidFill>
                  <a:schemeClr val="accent2"/>
                </a:solidFill>
              </a:rPr>
              <a:t>Session 2</a:t>
            </a:r>
            <a:endParaRPr b="1" sz="2600">
              <a:solidFill>
                <a:schemeClr val="accent2"/>
              </a:solidFill>
            </a:endParaRPr>
          </a:p>
          <a:p>
            <a:pPr indent="0" lvl="0" marL="0" rtl="0" algn="l">
              <a:lnSpc>
                <a:spcPct val="90000"/>
              </a:lnSpc>
              <a:spcBef>
                <a:spcPts val="0"/>
              </a:spcBef>
              <a:spcAft>
                <a:spcPts val="0"/>
              </a:spcAft>
              <a:buNone/>
            </a:pPr>
            <a:r>
              <a:t/>
            </a:r>
            <a:endParaRPr b="1" sz="2600">
              <a:solidFill>
                <a:schemeClr val="accent2"/>
              </a:solidFill>
            </a:endParaRPr>
          </a:p>
          <a:p>
            <a:pPr indent="0" lvl="0" marL="0" rtl="0" algn="l">
              <a:lnSpc>
                <a:spcPct val="90000"/>
              </a:lnSpc>
              <a:spcBef>
                <a:spcPts val="0"/>
              </a:spcBef>
              <a:spcAft>
                <a:spcPts val="0"/>
              </a:spcAft>
              <a:buNone/>
            </a:pPr>
            <a:r>
              <a:rPr b="1" lang="en" sz="2300">
                <a:solidFill>
                  <a:schemeClr val="dk1"/>
                </a:solidFill>
              </a:rPr>
              <a:t>Tools: </a:t>
            </a:r>
            <a:r>
              <a:rPr b="1" lang="en" sz="2300">
                <a:solidFill>
                  <a:schemeClr val="dk1"/>
                </a:solidFill>
              </a:rPr>
              <a:t>Docker, </a:t>
            </a:r>
            <a:r>
              <a:rPr b="1" lang="en" sz="2300">
                <a:solidFill>
                  <a:schemeClr val="dk1"/>
                </a:solidFill>
              </a:rPr>
              <a:t>STAR, featureCounts </a:t>
            </a:r>
            <a:endParaRPr b="1" sz="2300">
              <a:solidFill>
                <a:schemeClr val="dk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89"/>
          <p:cNvSpPr txBox="1"/>
          <p:nvPr>
            <p:ph type="title"/>
          </p:nvPr>
        </p:nvSpPr>
        <p:spPr>
          <a:xfrm>
            <a:off x="205725"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900"/>
              <a:t>Bulk m</a:t>
            </a:r>
            <a:r>
              <a:rPr lang="en" sz="2900"/>
              <a:t>RNA-seq - summary</a:t>
            </a:r>
            <a:endParaRPr sz="2900"/>
          </a:p>
        </p:txBody>
      </p:sp>
      <p:pic>
        <p:nvPicPr>
          <p:cNvPr id="661" name="Google Shape;661;p89"/>
          <p:cNvPicPr preferRelativeResize="0"/>
          <p:nvPr/>
        </p:nvPicPr>
        <p:blipFill>
          <a:blip r:embed="rId3">
            <a:alphaModFix/>
          </a:blip>
          <a:stretch>
            <a:fillRect/>
          </a:stretch>
        </p:blipFill>
        <p:spPr>
          <a:xfrm>
            <a:off x="700450" y="457591"/>
            <a:ext cx="6701295" cy="387185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90"/>
          <p:cNvSpPr txBox="1"/>
          <p:nvPr>
            <p:ph type="title"/>
          </p:nvPr>
        </p:nvSpPr>
        <p:spPr>
          <a:xfrm>
            <a:off x="205725"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900"/>
              <a:t>Bioinformatic pipeline - summary</a:t>
            </a:r>
            <a:endParaRPr sz="2900"/>
          </a:p>
        </p:txBody>
      </p:sp>
      <p:grpSp>
        <p:nvGrpSpPr>
          <p:cNvPr id="667" name="Google Shape;667;p90"/>
          <p:cNvGrpSpPr/>
          <p:nvPr/>
        </p:nvGrpSpPr>
        <p:grpSpPr>
          <a:xfrm>
            <a:off x="205714" y="603199"/>
            <a:ext cx="3509345" cy="1515643"/>
            <a:chOff x="1031950" y="638658"/>
            <a:chExt cx="9281526" cy="3989585"/>
          </a:xfrm>
        </p:grpSpPr>
        <p:grpSp>
          <p:nvGrpSpPr>
            <p:cNvPr id="668" name="Google Shape;668;p90"/>
            <p:cNvGrpSpPr/>
            <p:nvPr/>
          </p:nvGrpSpPr>
          <p:grpSpPr>
            <a:xfrm>
              <a:off x="1031951" y="638658"/>
              <a:ext cx="6332906" cy="3989585"/>
              <a:chOff x="1031951" y="638658"/>
              <a:chExt cx="6332906" cy="3989585"/>
            </a:xfrm>
          </p:grpSpPr>
          <p:pic>
            <p:nvPicPr>
              <p:cNvPr id="669" name="Google Shape;669;p90"/>
              <p:cNvPicPr preferRelativeResize="0"/>
              <p:nvPr/>
            </p:nvPicPr>
            <p:blipFill rotWithShape="1">
              <a:blip r:embed="rId3">
                <a:alphaModFix/>
              </a:blip>
              <a:srcRect b="1941" l="0" r="0" t="0"/>
              <a:stretch/>
            </p:blipFill>
            <p:spPr>
              <a:xfrm>
                <a:off x="1031951" y="638658"/>
                <a:ext cx="6332906" cy="3989585"/>
              </a:xfrm>
              <a:prstGeom prst="rect">
                <a:avLst/>
              </a:prstGeom>
              <a:noFill/>
              <a:ln>
                <a:noFill/>
              </a:ln>
            </p:spPr>
          </p:pic>
          <p:sp>
            <p:nvSpPr>
              <p:cNvPr id="670" name="Google Shape;670;p90"/>
              <p:cNvSpPr/>
              <p:nvPr/>
            </p:nvSpPr>
            <p:spPr>
              <a:xfrm>
                <a:off x="4008763" y="1060126"/>
                <a:ext cx="2221800" cy="784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90"/>
              <p:cNvSpPr/>
              <p:nvPr/>
            </p:nvSpPr>
            <p:spPr>
              <a:xfrm>
                <a:off x="2142000" y="3267121"/>
                <a:ext cx="904200" cy="104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90"/>
              <p:cNvSpPr/>
              <p:nvPr/>
            </p:nvSpPr>
            <p:spPr>
              <a:xfrm>
                <a:off x="2419137" y="3146695"/>
                <a:ext cx="904200" cy="914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73" name="Google Shape;673;p90"/>
            <p:cNvPicPr preferRelativeResize="0"/>
            <p:nvPr/>
          </p:nvPicPr>
          <p:blipFill>
            <a:blip r:embed="rId4">
              <a:alphaModFix/>
            </a:blip>
            <a:stretch>
              <a:fillRect/>
            </a:stretch>
          </p:blipFill>
          <p:spPr>
            <a:xfrm>
              <a:off x="1031950" y="1736165"/>
              <a:ext cx="9281526" cy="1440600"/>
            </a:xfrm>
            <a:prstGeom prst="rect">
              <a:avLst/>
            </a:prstGeom>
            <a:noFill/>
            <a:ln>
              <a:noFill/>
            </a:ln>
          </p:spPr>
        </p:pic>
        <p:sp>
          <p:nvSpPr>
            <p:cNvPr id="674" name="Google Shape;674;p90"/>
            <p:cNvSpPr/>
            <p:nvPr/>
          </p:nvSpPr>
          <p:spPr>
            <a:xfrm>
              <a:off x="2277525" y="2095786"/>
              <a:ext cx="141600" cy="969900"/>
            </a:xfrm>
            <a:prstGeom prst="rect">
              <a:avLst/>
            </a:prstGeom>
            <a:noFill/>
            <a:ln cap="flat" cmpd="sng" w="38100">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90"/>
            <p:cNvSpPr/>
            <p:nvPr/>
          </p:nvSpPr>
          <p:spPr>
            <a:xfrm flipH="1">
              <a:off x="2212024" y="3389076"/>
              <a:ext cx="1026000" cy="802800"/>
            </a:xfrm>
            <a:prstGeom prst="bentUpArrow">
              <a:avLst>
                <a:gd fmla="val 11505" name="adj1"/>
                <a:gd fmla="val 18969" name="adj2"/>
                <a:gd fmla="val 25000" name="adj3"/>
              </a:avLst>
            </a:prstGeom>
            <a:solidFill>
              <a:srgbClr val="CFE2F3"/>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6" name="Google Shape;676;p90"/>
          <p:cNvSpPr/>
          <p:nvPr/>
        </p:nvSpPr>
        <p:spPr>
          <a:xfrm>
            <a:off x="68550" y="589500"/>
            <a:ext cx="3989400" cy="1713600"/>
          </a:xfrm>
          <a:prstGeom prst="roundRect">
            <a:avLst>
              <a:gd fmla="val 16667" name="adj"/>
            </a:avLst>
          </a:prstGeom>
          <a:noFill/>
          <a:ln cap="flat" cmpd="sng" w="1905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90"/>
          <p:cNvSpPr txBox="1"/>
          <p:nvPr/>
        </p:nvSpPr>
        <p:spPr>
          <a:xfrm>
            <a:off x="2299025" y="1864400"/>
            <a:ext cx="15903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solidFill>
                  <a:srgbClr val="3D85C6"/>
                </a:solidFill>
                <a:latin typeface="Helvetica Neue"/>
                <a:ea typeface="Helvetica Neue"/>
                <a:cs typeface="Helvetica Neue"/>
                <a:sym typeface="Helvetica Neue"/>
              </a:rPr>
              <a:t>FASTQ format</a:t>
            </a:r>
            <a:endParaRPr b="1">
              <a:solidFill>
                <a:srgbClr val="3D85C6"/>
              </a:solidFill>
              <a:latin typeface="Helvetica Neue"/>
              <a:ea typeface="Helvetica Neue"/>
              <a:cs typeface="Helvetica Neue"/>
              <a:sym typeface="Helvetica Neue"/>
            </a:endParaRPr>
          </a:p>
        </p:txBody>
      </p:sp>
      <p:pic>
        <p:nvPicPr>
          <p:cNvPr id="678" name="Google Shape;678;p90"/>
          <p:cNvPicPr preferRelativeResize="0"/>
          <p:nvPr/>
        </p:nvPicPr>
        <p:blipFill>
          <a:blip r:embed="rId5">
            <a:alphaModFix/>
          </a:blip>
          <a:stretch>
            <a:fillRect/>
          </a:stretch>
        </p:blipFill>
        <p:spPr>
          <a:xfrm>
            <a:off x="4416400" y="857650"/>
            <a:ext cx="3959901" cy="1006750"/>
          </a:xfrm>
          <a:prstGeom prst="rect">
            <a:avLst/>
          </a:prstGeom>
          <a:noFill/>
          <a:ln>
            <a:noFill/>
          </a:ln>
        </p:spPr>
      </p:pic>
      <p:sp>
        <p:nvSpPr>
          <p:cNvPr id="679" name="Google Shape;679;p90"/>
          <p:cNvSpPr/>
          <p:nvPr/>
        </p:nvSpPr>
        <p:spPr>
          <a:xfrm>
            <a:off x="4431250" y="589500"/>
            <a:ext cx="3989400" cy="1713600"/>
          </a:xfrm>
          <a:prstGeom prst="roundRect">
            <a:avLst>
              <a:gd fmla="val 16667" name="adj"/>
            </a:avLst>
          </a:prstGeom>
          <a:noFill/>
          <a:ln cap="flat" cmpd="sng" w="1905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90"/>
          <p:cNvSpPr txBox="1"/>
          <p:nvPr/>
        </p:nvSpPr>
        <p:spPr>
          <a:xfrm>
            <a:off x="6502125" y="1864400"/>
            <a:ext cx="15903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solidFill>
                  <a:srgbClr val="3D85C6"/>
                </a:solidFill>
                <a:latin typeface="Helvetica Neue"/>
                <a:ea typeface="Helvetica Neue"/>
                <a:cs typeface="Helvetica Neue"/>
                <a:sym typeface="Helvetica Neue"/>
              </a:rPr>
              <a:t>FASTQ file</a:t>
            </a:r>
            <a:endParaRPr b="1">
              <a:solidFill>
                <a:srgbClr val="3D85C6"/>
              </a:solidFill>
              <a:latin typeface="Helvetica Neue"/>
              <a:ea typeface="Helvetica Neue"/>
              <a:cs typeface="Helvetica Neue"/>
              <a:sym typeface="Helvetica Neue"/>
            </a:endParaRPr>
          </a:p>
        </p:txBody>
      </p:sp>
      <p:pic>
        <p:nvPicPr>
          <p:cNvPr id="681" name="Google Shape;681;p90"/>
          <p:cNvPicPr preferRelativeResize="0"/>
          <p:nvPr/>
        </p:nvPicPr>
        <p:blipFill rotWithShape="1">
          <a:blip r:embed="rId6">
            <a:alphaModFix/>
          </a:blip>
          <a:srcRect b="0" l="0" r="49166" t="0"/>
          <a:stretch/>
        </p:blipFill>
        <p:spPr>
          <a:xfrm>
            <a:off x="4493775" y="2745450"/>
            <a:ext cx="2233338" cy="1713600"/>
          </a:xfrm>
          <a:prstGeom prst="rect">
            <a:avLst/>
          </a:prstGeom>
          <a:noFill/>
          <a:ln>
            <a:noFill/>
          </a:ln>
        </p:spPr>
      </p:pic>
      <p:pic>
        <p:nvPicPr>
          <p:cNvPr id="682" name="Google Shape;682;p90"/>
          <p:cNvPicPr preferRelativeResize="0"/>
          <p:nvPr/>
        </p:nvPicPr>
        <p:blipFill>
          <a:blip r:embed="rId7">
            <a:alphaModFix/>
          </a:blip>
          <a:stretch>
            <a:fillRect/>
          </a:stretch>
        </p:blipFill>
        <p:spPr>
          <a:xfrm>
            <a:off x="523026" y="2475863"/>
            <a:ext cx="2874725" cy="2165324"/>
          </a:xfrm>
          <a:prstGeom prst="rect">
            <a:avLst/>
          </a:prstGeom>
          <a:noFill/>
          <a:ln>
            <a:noFill/>
          </a:ln>
        </p:spPr>
      </p:pic>
      <p:sp>
        <p:nvSpPr>
          <p:cNvPr id="683" name="Google Shape;683;p90"/>
          <p:cNvSpPr/>
          <p:nvPr/>
        </p:nvSpPr>
        <p:spPr>
          <a:xfrm>
            <a:off x="68550" y="2382150"/>
            <a:ext cx="3989400" cy="2556000"/>
          </a:xfrm>
          <a:prstGeom prst="roundRect">
            <a:avLst>
              <a:gd fmla="val 16667" name="adj"/>
            </a:avLst>
          </a:prstGeom>
          <a:noFill/>
          <a:ln cap="flat" cmpd="sng" w="1905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90"/>
          <p:cNvSpPr txBox="1"/>
          <p:nvPr/>
        </p:nvSpPr>
        <p:spPr>
          <a:xfrm>
            <a:off x="657575" y="4564975"/>
            <a:ext cx="274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3D85C6"/>
                </a:solidFill>
                <a:latin typeface="Helvetica Neue"/>
                <a:ea typeface="Helvetica Neue"/>
                <a:cs typeface="Helvetica Neue"/>
                <a:sym typeface="Helvetica Neue"/>
              </a:rPr>
              <a:t>FastQC - good experiment</a:t>
            </a:r>
            <a:endParaRPr b="1">
              <a:solidFill>
                <a:srgbClr val="3D85C6"/>
              </a:solidFill>
              <a:latin typeface="Helvetica Neue"/>
              <a:ea typeface="Helvetica Neue"/>
              <a:cs typeface="Helvetica Neue"/>
              <a:sym typeface="Helvetica Neue"/>
            </a:endParaRPr>
          </a:p>
        </p:txBody>
      </p:sp>
      <p:sp>
        <p:nvSpPr>
          <p:cNvPr id="685" name="Google Shape;685;p90"/>
          <p:cNvSpPr/>
          <p:nvPr/>
        </p:nvSpPr>
        <p:spPr>
          <a:xfrm>
            <a:off x="4431250" y="2372125"/>
            <a:ext cx="3989400" cy="2556000"/>
          </a:xfrm>
          <a:prstGeom prst="roundRect">
            <a:avLst>
              <a:gd fmla="val 16667" name="adj"/>
            </a:avLst>
          </a:prstGeom>
          <a:noFill/>
          <a:ln cap="flat" cmpd="sng" w="1905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90"/>
          <p:cNvSpPr txBox="1"/>
          <p:nvPr/>
        </p:nvSpPr>
        <p:spPr>
          <a:xfrm>
            <a:off x="4572000" y="4381075"/>
            <a:ext cx="3740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3D85C6"/>
                </a:solidFill>
                <a:latin typeface="Helvetica Neue"/>
                <a:ea typeface="Helvetica Neue"/>
                <a:cs typeface="Helvetica Neue"/>
                <a:sym typeface="Helvetica Neue"/>
              </a:rPr>
              <a:t>FastQC - bad experiment needs trimming - cutadapt</a:t>
            </a:r>
            <a:endParaRPr b="1">
              <a:solidFill>
                <a:srgbClr val="3D85C6"/>
              </a:solidFill>
              <a:latin typeface="Helvetica Neue"/>
              <a:ea typeface="Helvetica Neue"/>
              <a:cs typeface="Helvetica Neue"/>
              <a:sym typeface="Helvetica Neue"/>
            </a:endParaRPr>
          </a:p>
        </p:txBody>
      </p:sp>
      <p:pic>
        <p:nvPicPr>
          <p:cNvPr id="687" name="Google Shape;687;p90"/>
          <p:cNvPicPr preferRelativeResize="0"/>
          <p:nvPr/>
        </p:nvPicPr>
        <p:blipFill>
          <a:blip r:embed="rId8">
            <a:alphaModFix/>
          </a:blip>
          <a:stretch>
            <a:fillRect/>
          </a:stretch>
        </p:blipFill>
        <p:spPr>
          <a:xfrm>
            <a:off x="6727125" y="3156345"/>
            <a:ext cx="1590301" cy="115108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91"/>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693" name="Google Shape;693;p91"/>
          <p:cNvSpPr txBox="1"/>
          <p:nvPr/>
        </p:nvSpPr>
        <p:spPr>
          <a:xfrm>
            <a:off x="54700" y="2474075"/>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1 Concepts: </a:t>
            </a:r>
            <a:endParaRPr b="1" sz="1200">
              <a:solidFill>
                <a:srgbClr val="741B47"/>
              </a:solidFill>
              <a:highlight>
                <a:srgbClr val="F7F6F3"/>
              </a:highlight>
            </a:endParaRPr>
          </a:p>
        </p:txBody>
      </p:sp>
      <p:sp>
        <p:nvSpPr>
          <p:cNvPr id="694" name="Google Shape;694;p91"/>
          <p:cNvSpPr/>
          <p:nvPr/>
        </p:nvSpPr>
        <p:spPr>
          <a:xfrm flipH="1">
            <a:off x="2835850" y="2015275"/>
            <a:ext cx="207300" cy="1088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91"/>
          <p:cNvSpPr txBox="1"/>
          <p:nvPr/>
        </p:nvSpPr>
        <p:spPr>
          <a:xfrm>
            <a:off x="54700" y="3589413"/>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a:solidFill>
                  <a:srgbClr val="741B47"/>
                </a:solidFill>
                <a:latin typeface="Helvetica Neue"/>
                <a:ea typeface="Helvetica Neue"/>
                <a:cs typeface="Helvetica Neue"/>
                <a:sym typeface="Helvetica Neue"/>
              </a:rPr>
              <a:t>Session 2 Concepts: </a:t>
            </a:r>
            <a:endParaRPr b="1" sz="1200">
              <a:solidFill>
                <a:srgbClr val="741B47"/>
              </a:solidFill>
              <a:highlight>
                <a:srgbClr val="F7F6F3"/>
              </a:highlight>
            </a:endParaRPr>
          </a:p>
          <a:p>
            <a:pPr indent="0" lvl="0" marL="0" rtl="0" algn="l">
              <a:spcBef>
                <a:spcPts val="0"/>
              </a:spcBef>
              <a:spcAft>
                <a:spcPts val="0"/>
              </a:spcAft>
              <a:buNone/>
            </a:pPr>
            <a:r>
              <a:t/>
            </a:r>
            <a:endParaRPr b="1">
              <a:solidFill>
                <a:srgbClr val="741B47"/>
              </a:solidFill>
              <a:latin typeface="Helvetica Neue"/>
              <a:ea typeface="Helvetica Neue"/>
              <a:cs typeface="Helvetica Neue"/>
              <a:sym typeface="Helvetica Neue"/>
            </a:endParaRPr>
          </a:p>
        </p:txBody>
      </p:sp>
      <p:sp>
        <p:nvSpPr>
          <p:cNvPr id="696" name="Google Shape;696;p91"/>
          <p:cNvSpPr/>
          <p:nvPr/>
        </p:nvSpPr>
        <p:spPr>
          <a:xfrm>
            <a:off x="3316325" y="2030150"/>
            <a:ext cx="1993500" cy="493800"/>
          </a:xfrm>
          <a:prstGeom prst="roundRect">
            <a:avLst>
              <a:gd fmla="val 16667" name="adj"/>
            </a:avLst>
          </a:prstGeom>
          <a:solidFill>
            <a:srgbClr val="CCCCC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697" name="Google Shape;697;p91"/>
          <p:cNvSpPr/>
          <p:nvPr/>
        </p:nvSpPr>
        <p:spPr>
          <a:xfrm>
            <a:off x="5445750" y="2030150"/>
            <a:ext cx="1727700" cy="493800"/>
          </a:xfrm>
          <a:prstGeom prst="roundRect">
            <a:avLst>
              <a:gd fmla="val 16667" name="adj"/>
            </a:avLst>
          </a:prstGeom>
          <a:solidFill>
            <a:srgbClr val="CCCCCC"/>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698" name="Google Shape;698;p91"/>
          <p:cNvSpPr/>
          <p:nvPr/>
        </p:nvSpPr>
        <p:spPr>
          <a:xfrm>
            <a:off x="3316325" y="3283863"/>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699" name="Google Shape;699;p91"/>
          <p:cNvSpPr/>
          <p:nvPr/>
        </p:nvSpPr>
        <p:spPr>
          <a:xfrm>
            <a:off x="3316325" y="38861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700" name="Google Shape;700;p91"/>
          <p:cNvSpPr/>
          <p:nvPr/>
        </p:nvSpPr>
        <p:spPr>
          <a:xfrm>
            <a:off x="3316325" y="2681575"/>
            <a:ext cx="1993500" cy="493800"/>
          </a:xfrm>
          <a:prstGeom prst="roundRect">
            <a:avLst>
              <a:gd fmla="val 16667" name="adj"/>
            </a:avLst>
          </a:prstGeom>
          <a:solidFill>
            <a:srgbClr val="CCCCC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701" name="Google Shape;701;p91"/>
          <p:cNvSpPr/>
          <p:nvPr/>
        </p:nvSpPr>
        <p:spPr>
          <a:xfrm>
            <a:off x="5445750" y="2681575"/>
            <a:ext cx="1727700" cy="493800"/>
          </a:xfrm>
          <a:prstGeom prst="roundRect">
            <a:avLst>
              <a:gd fmla="val 16667" name="adj"/>
            </a:avLst>
          </a:prstGeom>
          <a:solidFill>
            <a:srgbClr val="CCCCCC"/>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702" name="Google Shape;702;p91"/>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703" name="Google Shape;703;p91"/>
          <p:cNvSpPr/>
          <p:nvPr/>
        </p:nvSpPr>
        <p:spPr>
          <a:xfrm>
            <a:off x="3316325" y="776450"/>
            <a:ext cx="1993500" cy="493800"/>
          </a:xfrm>
          <a:prstGeom prst="roundRect">
            <a:avLst>
              <a:gd fmla="val 16667" name="adj"/>
            </a:avLst>
          </a:prstGeom>
          <a:solidFill>
            <a:srgbClr val="CCCCC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question</a:t>
            </a:r>
            <a:endParaRPr b="1">
              <a:solidFill>
                <a:schemeClr val="accent2"/>
              </a:solidFill>
            </a:endParaRPr>
          </a:p>
        </p:txBody>
      </p:sp>
      <p:sp>
        <p:nvSpPr>
          <p:cNvPr id="704" name="Google Shape;704;p91"/>
          <p:cNvSpPr/>
          <p:nvPr/>
        </p:nvSpPr>
        <p:spPr>
          <a:xfrm>
            <a:off x="3316325" y="1403288"/>
            <a:ext cx="1993500" cy="493800"/>
          </a:xfrm>
          <a:prstGeom prst="roundRect">
            <a:avLst>
              <a:gd fmla="val 16667" name="adj"/>
            </a:avLst>
          </a:prstGeom>
          <a:solidFill>
            <a:srgbClr val="CCCCC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705" name="Google Shape;705;p91"/>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706" name="Google Shape;706;p91"/>
          <p:cNvSpPr/>
          <p:nvPr/>
        </p:nvSpPr>
        <p:spPr>
          <a:xfrm flipH="1">
            <a:off x="2835850" y="3259650"/>
            <a:ext cx="207300" cy="1088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91"/>
          <p:cNvSpPr txBox="1"/>
          <p:nvPr/>
        </p:nvSpPr>
        <p:spPr>
          <a:xfrm>
            <a:off x="7592050" y="2282038"/>
            <a:ext cx="156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Helvetica Neue"/>
                <a:ea typeface="Helvetica Neue"/>
                <a:cs typeface="Helvetica Neue"/>
                <a:sym typeface="Helvetica Neue"/>
              </a:rPr>
              <a:t>Session 1 Demo</a:t>
            </a:r>
            <a:endParaRPr b="1" sz="1200">
              <a:solidFill>
                <a:schemeClr val="accent2"/>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708" name="Google Shape;708;p91"/>
          <p:cNvSpPr/>
          <p:nvPr/>
        </p:nvSpPr>
        <p:spPr>
          <a:xfrm flipH="1" rot="10800000">
            <a:off x="7248950" y="2015175"/>
            <a:ext cx="267600" cy="10794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91"/>
          <p:cNvSpPr txBox="1"/>
          <p:nvPr/>
        </p:nvSpPr>
        <p:spPr>
          <a:xfrm>
            <a:off x="226100" y="4586700"/>
            <a:ext cx="8838300" cy="367800"/>
          </a:xfrm>
          <a:prstGeom prst="rect">
            <a:avLst/>
          </a:prstGeom>
          <a:noFill/>
          <a:ln>
            <a:noFill/>
          </a:ln>
        </p:spPr>
        <p:txBody>
          <a:bodyPr anchorCtr="0" anchor="t" bIns="91425" lIns="91425" spcFirstLastPara="1" rIns="91425" wrap="square" tIns="91425">
            <a:spAutoFit/>
          </a:bodyPr>
          <a:lstStyle/>
          <a:p>
            <a:pPr indent="0" lvl="0" marL="457200" rtl="0" algn="r">
              <a:lnSpc>
                <a:spcPct val="70000"/>
              </a:lnSpc>
              <a:spcBef>
                <a:spcPts val="1000"/>
              </a:spcBef>
              <a:spcAft>
                <a:spcPts val="0"/>
              </a:spcAft>
              <a:buNone/>
            </a:pPr>
            <a:r>
              <a:rPr b="1" lang="en" sz="1700">
                <a:solidFill>
                  <a:srgbClr val="002B42"/>
                </a:solidFill>
              </a:rPr>
              <a:t>Feb 26 - RNA-seq II: DGE analysis using R workshop</a:t>
            </a:r>
            <a:endParaRPr b="1" sz="1700">
              <a:solidFill>
                <a:srgbClr val="262626"/>
              </a:solidFill>
              <a:highlight>
                <a:srgbClr val="F7F6F3"/>
              </a:highlight>
            </a:endParaRPr>
          </a:p>
        </p:txBody>
      </p:sp>
      <p:sp>
        <p:nvSpPr>
          <p:cNvPr id="710" name="Google Shape;710;p91"/>
          <p:cNvSpPr txBox="1"/>
          <p:nvPr/>
        </p:nvSpPr>
        <p:spPr>
          <a:xfrm>
            <a:off x="7581823" y="3495888"/>
            <a:ext cx="156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Helvetica Neue"/>
                <a:ea typeface="Helvetica Neue"/>
                <a:cs typeface="Helvetica Neue"/>
                <a:sym typeface="Helvetica Neue"/>
              </a:rPr>
              <a:t>Session 2 Demo</a:t>
            </a:r>
            <a:endParaRPr b="1" sz="1200">
              <a:solidFill>
                <a:schemeClr val="accent2"/>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711" name="Google Shape;711;p91"/>
          <p:cNvSpPr/>
          <p:nvPr/>
        </p:nvSpPr>
        <p:spPr>
          <a:xfrm flipH="1" rot="10800000">
            <a:off x="7238725" y="3334925"/>
            <a:ext cx="292800" cy="9735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2" name="Google Shape;712;p91"/>
          <p:cNvPicPr preferRelativeResize="0"/>
          <p:nvPr/>
        </p:nvPicPr>
        <p:blipFill>
          <a:blip r:embed="rId3">
            <a:alphaModFix/>
          </a:blip>
          <a:stretch>
            <a:fillRect/>
          </a:stretch>
        </p:blipFill>
        <p:spPr>
          <a:xfrm>
            <a:off x="6767525" y="147869"/>
            <a:ext cx="2011679" cy="51297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92"/>
          <p:cNvSpPr txBox="1"/>
          <p:nvPr>
            <p:ph type="title"/>
          </p:nvPr>
        </p:nvSpPr>
        <p:spPr>
          <a:xfrm>
            <a:off x="83650"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Alignment to genome : challenges</a:t>
            </a:r>
            <a:endParaRPr/>
          </a:p>
        </p:txBody>
      </p:sp>
      <p:sp>
        <p:nvSpPr>
          <p:cNvPr id="718" name="Google Shape;718;p92"/>
          <p:cNvSpPr txBox="1"/>
          <p:nvPr>
            <p:ph idx="1" type="body"/>
          </p:nvPr>
        </p:nvSpPr>
        <p:spPr>
          <a:xfrm>
            <a:off x="83650" y="729225"/>
            <a:ext cx="4564500" cy="326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latin typeface="Arial"/>
              <a:ea typeface="Arial"/>
              <a:cs typeface="Arial"/>
              <a:sym typeface="Arial"/>
            </a:endParaRPr>
          </a:p>
          <a:p>
            <a:pPr indent="-361950" lvl="0" marL="457200" rtl="0" algn="l">
              <a:spcBef>
                <a:spcPts val="0"/>
              </a:spcBef>
              <a:spcAft>
                <a:spcPts val="0"/>
              </a:spcAft>
              <a:buSzPts val="2100"/>
              <a:buFont typeface="Arial"/>
              <a:buChar char="●"/>
            </a:pPr>
            <a:r>
              <a:rPr lang="en">
                <a:latin typeface="Arial"/>
                <a:ea typeface="Arial"/>
                <a:cs typeface="Arial"/>
                <a:sym typeface="Arial"/>
              </a:rPr>
              <a:t>Reads from junctions: one part of it maps to one exon and the other half maps to the other exon</a:t>
            </a:r>
            <a:endParaRPr>
              <a:latin typeface="Arial"/>
              <a:ea typeface="Arial"/>
              <a:cs typeface="Arial"/>
              <a:sym typeface="Arial"/>
            </a:endParaRPr>
          </a:p>
          <a:p>
            <a:pPr indent="0" lvl="0" marL="914400" rtl="0" algn="l">
              <a:spcBef>
                <a:spcPts val="0"/>
              </a:spcBef>
              <a:spcAft>
                <a:spcPts val="0"/>
              </a:spcAft>
              <a:buNone/>
            </a:pPr>
            <a:r>
              <a:t/>
            </a:r>
            <a:endParaRPr sz="900">
              <a:latin typeface="Arial"/>
              <a:ea typeface="Arial"/>
              <a:cs typeface="Arial"/>
              <a:sym typeface="Arial"/>
            </a:endParaRPr>
          </a:p>
          <a:p>
            <a:pPr indent="-361950" lvl="0" marL="457200" rtl="0" algn="l">
              <a:spcBef>
                <a:spcPts val="0"/>
              </a:spcBef>
              <a:spcAft>
                <a:spcPts val="0"/>
              </a:spcAft>
              <a:buSzPts val="2100"/>
              <a:buFont typeface="Arial"/>
              <a:buChar char="●"/>
            </a:pPr>
            <a:r>
              <a:rPr lang="en">
                <a:latin typeface="Arial"/>
                <a:ea typeface="Arial"/>
                <a:cs typeface="Arial"/>
                <a:sym typeface="Arial"/>
              </a:rPr>
              <a:t>Reference sequences can be very long (~3 billion bp for humans).</a:t>
            </a:r>
            <a:endParaRPr>
              <a:latin typeface="Arial"/>
              <a:ea typeface="Arial"/>
              <a:cs typeface="Arial"/>
              <a:sym typeface="Arial"/>
            </a:endParaRPr>
          </a:p>
          <a:p>
            <a:pPr indent="0" lvl="0" marL="914400" rtl="0" algn="l">
              <a:spcBef>
                <a:spcPts val="0"/>
              </a:spcBef>
              <a:spcAft>
                <a:spcPts val="0"/>
              </a:spcAft>
              <a:buNone/>
            </a:pPr>
            <a:r>
              <a:t/>
            </a:r>
            <a:endParaRPr sz="900">
              <a:latin typeface="Arial"/>
              <a:ea typeface="Arial"/>
              <a:cs typeface="Arial"/>
              <a:sym typeface="Arial"/>
            </a:endParaRPr>
          </a:p>
          <a:p>
            <a:pPr indent="-361950" lvl="0" marL="457200" rtl="0" algn="l">
              <a:spcBef>
                <a:spcPts val="0"/>
              </a:spcBef>
              <a:spcAft>
                <a:spcPts val="0"/>
              </a:spcAft>
              <a:buSzPts val="2100"/>
              <a:buFont typeface="Arial"/>
              <a:buChar char="●"/>
            </a:pPr>
            <a:r>
              <a:rPr lang="en">
                <a:latin typeface="Arial"/>
                <a:ea typeface="Arial"/>
                <a:cs typeface="Arial"/>
                <a:sym typeface="Arial"/>
              </a:rPr>
              <a:t>Order of 100 million reads to be mapped.</a:t>
            </a:r>
            <a:endParaRPr>
              <a:latin typeface="Arial"/>
              <a:ea typeface="Arial"/>
              <a:cs typeface="Arial"/>
              <a:sym typeface="Arial"/>
            </a:endParaRPr>
          </a:p>
          <a:p>
            <a:pPr indent="0" lvl="0" marL="914400" rtl="0" algn="l">
              <a:spcBef>
                <a:spcPts val="0"/>
              </a:spcBef>
              <a:spcAft>
                <a:spcPts val="0"/>
              </a:spcAft>
              <a:buNone/>
            </a:pPr>
            <a:r>
              <a:t/>
            </a:r>
            <a:endParaRPr sz="900">
              <a:latin typeface="Arial"/>
              <a:ea typeface="Arial"/>
              <a:cs typeface="Arial"/>
              <a:sym typeface="Arial"/>
            </a:endParaRPr>
          </a:p>
          <a:p>
            <a:pPr indent="-361950" lvl="0" marL="457200" rtl="0" algn="l">
              <a:spcBef>
                <a:spcPts val="0"/>
              </a:spcBef>
              <a:spcAft>
                <a:spcPts val="0"/>
              </a:spcAft>
              <a:buSzPts val="2100"/>
              <a:buFont typeface="Arial"/>
              <a:buChar char="●"/>
            </a:pPr>
            <a:r>
              <a:rPr lang="en">
                <a:latin typeface="Arial"/>
                <a:ea typeface="Arial"/>
                <a:cs typeface="Arial"/>
                <a:sym typeface="Arial"/>
              </a:rPr>
              <a:t>Need to account for splicing.</a:t>
            </a:r>
            <a:endParaRPr>
              <a:latin typeface="Arial"/>
              <a:ea typeface="Arial"/>
              <a:cs typeface="Arial"/>
              <a:sym typeface="Arial"/>
            </a:endParaRPr>
          </a:p>
          <a:p>
            <a:pPr indent="0" lvl="0" marL="914400" rtl="0" algn="l">
              <a:spcBef>
                <a:spcPts val="0"/>
              </a:spcBef>
              <a:spcAft>
                <a:spcPts val="0"/>
              </a:spcAft>
              <a:buNone/>
            </a:pPr>
            <a:r>
              <a:t/>
            </a:r>
            <a:endParaRPr sz="900">
              <a:latin typeface="Arial"/>
              <a:ea typeface="Arial"/>
              <a:cs typeface="Arial"/>
              <a:sym typeface="Arial"/>
            </a:endParaRPr>
          </a:p>
          <a:p>
            <a:pPr indent="-361950" lvl="0" marL="457200" rtl="0" algn="l">
              <a:spcBef>
                <a:spcPts val="0"/>
              </a:spcBef>
              <a:spcAft>
                <a:spcPts val="0"/>
              </a:spcAft>
              <a:buSzPts val="2100"/>
              <a:buFont typeface="Arial"/>
              <a:buChar char="●"/>
            </a:pPr>
            <a:r>
              <a:rPr lang="en">
                <a:latin typeface="Arial"/>
                <a:ea typeface="Arial"/>
                <a:cs typeface="Arial"/>
                <a:sym typeface="Arial"/>
              </a:rPr>
              <a:t>Allow for PCR artifacts/sequencing errors.</a:t>
            </a:r>
            <a:endParaRPr>
              <a:solidFill>
                <a:schemeClr val="accent2"/>
              </a:solidFill>
              <a:latin typeface="Arial"/>
              <a:ea typeface="Arial"/>
              <a:cs typeface="Arial"/>
              <a:sym typeface="Arial"/>
            </a:endParaRPr>
          </a:p>
        </p:txBody>
      </p:sp>
      <p:pic>
        <p:nvPicPr>
          <p:cNvPr id="719" name="Google Shape;719;p92"/>
          <p:cNvPicPr preferRelativeResize="0"/>
          <p:nvPr/>
        </p:nvPicPr>
        <p:blipFill>
          <a:blip r:embed="rId3">
            <a:alphaModFix/>
          </a:blip>
          <a:stretch>
            <a:fillRect/>
          </a:stretch>
        </p:blipFill>
        <p:spPr>
          <a:xfrm>
            <a:off x="4648207" y="736800"/>
            <a:ext cx="4379977" cy="3985868"/>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93"/>
          <p:cNvSpPr txBox="1"/>
          <p:nvPr>
            <p:ph idx="1" type="body"/>
          </p:nvPr>
        </p:nvSpPr>
        <p:spPr>
          <a:xfrm>
            <a:off x="628650" y="918162"/>
            <a:ext cx="7886700" cy="3817200"/>
          </a:xfrm>
          <a:prstGeom prst="rect">
            <a:avLst/>
          </a:prstGeom>
          <a:noFill/>
          <a:ln>
            <a:noFill/>
          </a:ln>
        </p:spPr>
        <p:txBody>
          <a:bodyPr anchorCtr="0" anchor="t" bIns="0" lIns="137150" spcFirstLastPara="1" rIns="0" wrap="square" tIns="0">
            <a:spAutoFit/>
          </a:bodyPr>
          <a:lstStyle/>
          <a:p>
            <a:pPr indent="-381000" lvl="0" marL="342900" rtl="0" algn="l">
              <a:lnSpc>
                <a:spcPct val="90000"/>
              </a:lnSpc>
              <a:spcBef>
                <a:spcPts val="0"/>
              </a:spcBef>
              <a:spcAft>
                <a:spcPts val="0"/>
              </a:spcAft>
              <a:buClr>
                <a:srgbClr val="002B42"/>
              </a:buClr>
              <a:buSzPts val="2200"/>
              <a:buFont typeface="Arial"/>
              <a:buChar char="●"/>
            </a:pPr>
            <a:r>
              <a:rPr lang="en" sz="2200"/>
              <a:t>STAR, HISAT2, TopHat2, bowtie2, salmon, kallisto, etc.</a:t>
            </a:r>
            <a:endParaRPr sz="2200"/>
          </a:p>
          <a:p>
            <a:pPr indent="-241300" lvl="0" marL="342900" rtl="0" algn="l">
              <a:lnSpc>
                <a:spcPct val="90000"/>
              </a:lnSpc>
              <a:spcBef>
                <a:spcPts val="800"/>
              </a:spcBef>
              <a:spcAft>
                <a:spcPts val="0"/>
              </a:spcAft>
              <a:buClr>
                <a:srgbClr val="002B42"/>
              </a:buClr>
              <a:buSzPts val="1700"/>
              <a:buFont typeface="Arial"/>
              <a:buNone/>
            </a:pPr>
            <a:r>
              <a:t/>
            </a:r>
            <a:endParaRPr sz="2200"/>
          </a:p>
          <a:p>
            <a:pPr indent="-381000" lvl="0" marL="342900" rtl="0" algn="l">
              <a:lnSpc>
                <a:spcPct val="90000"/>
              </a:lnSpc>
              <a:spcBef>
                <a:spcPts val="800"/>
              </a:spcBef>
              <a:spcAft>
                <a:spcPts val="0"/>
              </a:spcAft>
              <a:buClr>
                <a:srgbClr val="002B42"/>
              </a:buClr>
              <a:buSzPts val="2200"/>
              <a:buFont typeface="Arial"/>
              <a:buChar char="●"/>
            </a:pPr>
            <a:r>
              <a:rPr lang="en" sz="2200"/>
              <a:t>Differences in speed and memory requirement</a:t>
            </a:r>
            <a:endParaRPr sz="2200"/>
          </a:p>
          <a:p>
            <a:pPr indent="0" lvl="0" marL="342900" rtl="0" algn="l">
              <a:lnSpc>
                <a:spcPct val="90000"/>
              </a:lnSpc>
              <a:spcBef>
                <a:spcPts val="800"/>
              </a:spcBef>
              <a:spcAft>
                <a:spcPts val="0"/>
              </a:spcAft>
              <a:buNone/>
            </a:pPr>
            <a:r>
              <a:t/>
            </a:r>
            <a:endParaRPr sz="2200"/>
          </a:p>
          <a:p>
            <a:pPr indent="-381000" lvl="0" marL="342900" rtl="0" algn="l">
              <a:lnSpc>
                <a:spcPct val="90000"/>
              </a:lnSpc>
              <a:spcBef>
                <a:spcPts val="800"/>
              </a:spcBef>
              <a:spcAft>
                <a:spcPts val="0"/>
              </a:spcAft>
              <a:buSzPts val="2200"/>
              <a:buChar char="●"/>
            </a:pPr>
            <a:r>
              <a:rPr lang="en" sz="2200"/>
              <a:t>Some are aligner and some are pseudoaligners</a:t>
            </a:r>
            <a:endParaRPr sz="2200"/>
          </a:p>
          <a:p>
            <a:pPr indent="-241300" lvl="0" marL="342900" rtl="0" algn="l">
              <a:lnSpc>
                <a:spcPct val="90000"/>
              </a:lnSpc>
              <a:spcBef>
                <a:spcPts val="800"/>
              </a:spcBef>
              <a:spcAft>
                <a:spcPts val="0"/>
              </a:spcAft>
              <a:buClr>
                <a:srgbClr val="002B42"/>
              </a:buClr>
              <a:buSzPts val="1700"/>
              <a:buFont typeface="Arial"/>
              <a:buNone/>
            </a:pPr>
            <a:r>
              <a:t/>
            </a:r>
            <a:endParaRPr sz="2200"/>
          </a:p>
          <a:p>
            <a:pPr indent="-381000" lvl="0" marL="342900" rtl="0" algn="l">
              <a:lnSpc>
                <a:spcPct val="90000"/>
              </a:lnSpc>
              <a:spcBef>
                <a:spcPts val="800"/>
              </a:spcBef>
              <a:spcAft>
                <a:spcPts val="0"/>
              </a:spcAft>
              <a:buClr>
                <a:srgbClr val="002B42"/>
              </a:buClr>
              <a:buSzPts val="2200"/>
              <a:buFont typeface="Arial"/>
              <a:buChar char="●"/>
            </a:pPr>
            <a:r>
              <a:rPr lang="en" sz="2200"/>
              <a:t>Pros and cons of each:</a:t>
            </a:r>
            <a:endParaRPr sz="2200"/>
          </a:p>
          <a:p>
            <a:pPr indent="-304800" lvl="1" marL="596900" rtl="0" algn="l">
              <a:lnSpc>
                <a:spcPct val="90000"/>
              </a:lnSpc>
              <a:spcBef>
                <a:spcPts val="400"/>
              </a:spcBef>
              <a:spcAft>
                <a:spcPts val="0"/>
              </a:spcAft>
              <a:buClr>
                <a:srgbClr val="002B42"/>
              </a:buClr>
              <a:buSzPts val="2200"/>
              <a:buChar char="●"/>
            </a:pPr>
            <a:r>
              <a:rPr lang="en" sz="2200"/>
              <a:t>Example: Some handle spliced alignment, others do not.</a:t>
            </a:r>
            <a:endParaRPr sz="2200"/>
          </a:p>
          <a:p>
            <a:pPr indent="-304800" lvl="1" marL="596900" rtl="0" algn="l">
              <a:lnSpc>
                <a:spcPct val="90000"/>
              </a:lnSpc>
              <a:spcBef>
                <a:spcPts val="400"/>
              </a:spcBef>
              <a:spcAft>
                <a:spcPts val="0"/>
              </a:spcAft>
              <a:buClr>
                <a:srgbClr val="002B42"/>
              </a:buClr>
              <a:buSzPts val="2200"/>
              <a:buChar char="●"/>
            </a:pPr>
            <a:r>
              <a:rPr lang="en" sz="2200"/>
              <a:t>…</a:t>
            </a:r>
            <a:endParaRPr sz="2200"/>
          </a:p>
          <a:p>
            <a:pPr indent="0" lvl="0" marL="0" rtl="0" algn="l">
              <a:lnSpc>
                <a:spcPct val="90000"/>
              </a:lnSpc>
              <a:spcBef>
                <a:spcPts val="400"/>
              </a:spcBef>
              <a:spcAft>
                <a:spcPts val="0"/>
              </a:spcAft>
              <a:buNone/>
            </a:pPr>
            <a:r>
              <a:rPr lang="en" sz="2200" u="sng">
                <a:solidFill>
                  <a:schemeClr val="hlink"/>
                </a:solidFill>
                <a:hlinkClick r:id="rId3"/>
              </a:rPr>
              <a:t>Comparison across tools </a:t>
            </a:r>
            <a:endParaRPr sz="2200"/>
          </a:p>
        </p:txBody>
      </p:sp>
      <p:sp>
        <p:nvSpPr>
          <p:cNvPr id="726" name="Google Shape;726;p93"/>
          <p:cNvSpPr txBox="1"/>
          <p:nvPr/>
        </p:nvSpPr>
        <p:spPr>
          <a:xfrm>
            <a:off x="272400" y="152391"/>
            <a:ext cx="7886700" cy="7368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Many tools</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94"/>
          <p:cNvSpPr txBox="1"/>
          <p:nvPr>
            <p:ph idx="1" type="body"/>
          </p:nvPr>
        </p:nvSpPr>
        <p:spPr>
          <a:xfrm>
            <a:off x="92025" y="889200"/>
            <a:ext cx="8947500" cy="3996900"/>
          </a:xfrm>
          <a:prstGeom prst="rect">
            <a:avLst/>
          </a:prstGeom>
          <a:noFill/>
          <a:ln>
            <a:noFill/>
          </a:ln>
        </p:spPr>
        <p:txBody>
          <a:bodyPr anchorCtr="0" anchor="t" bIns="0" lIns="137150" spcFirstLastPara="1" rIns="0" wrap="square" tIns="0">
            <a:spAutoFit/>
          </a:bodyPr>
          <a:lstStyle/>
          <a:p>
            <a:pPr indent="-381000" lvl="0" marL="342900" rtl="0" algn="l">
              <a:lnSpc>
                <a:spcPct val="150000"/>
              </a:lnSpc>
              <a:spcBef>
                <a:spcPts val="0"/>
              </a:spcBef>
              <a:spcAft>
                <a:spcPts val="0"/>
              </a:spcAft>
              <a:buClr>
                <a:srgbClr val="002B42"/>
              </a:buClr>
              <a:buSzPts val="2200"/>
              <a:buFont typeface="Arial"/>
              <a:buChar char="●"/>
            </a:pPr>
            <a:r>
              <a:rPr lang="en" sz="2200"/>
              <a:t>TopHat2: very slow, no complex splicing, not maintained</a:t>
            </a:r>
            <a:endParaRPr sz="2200"/>
          </a:p>
          <a:p>
            <a:pPr indent="-381000" lvl="0" marL="342900" rtl="0" algn="l">
              <a:lnSpc>
                <a:spcPct val="150000"/>
              </a:lnSpc>
              <a:spcBef>
                <a:spcPts val="0"/>
              </a:spcBef>
              <a:spcAft>
                <a:spcPts val="0"/>
              </a:spcAft>
              <a:buClr>
                <a:srgbClr val="002B42"/>
              </a:buClr>
              <a:buSzPts val="2200"/>
              <a:buFont typeface="Arial"/>
              <a:buChar char="●"/>
            </a:pPr>
            <a:r>
              <a:rPr lang="en" sz="2200"/>
              <a:t>HISAT2: similar to STAR, low memory usage, fast, standard for genome alignment</a:t>
            </a:r>
            <a:endParaRPr sz="2200"/>
          </a:p>
          <a:p>
            <a:pPr indent="-381000" lvl="0" marL="342900" rtl="0" algn="l">
              <a:lnSpc>
                <a:spcPct val="150000"/>
              </a:lnSpc>
              <a:spcBef>
                <a:spcPts val="0"/>
              </a:spcBef>
              <a:spcAft>
                <a:spcPts val="0"/>
              </a:spcAft>
              <a:buSzPts val="2200"/>
              <a:buChar char="●"/>
            </a:pPr>
            <a:r>
              <a:rPr b="1" lang="en" sz="2200"/>
              <a:t>STAR</a:t>
            </a:r>
            <a:r>
              <a:rPr lang="en" sz="2200"/>
              <a:t>: very fast and very accurate, high memory, standard for splicing junction</a:t>
            </a:r>
            <a:endParaRPr sz="2200"/>
          </a:p>
          <a:p>
            <a:pPr indent="-381000" lvl="0" marL="342900" rtl="0" algn="l">
              <a:lnSpc>
                <a:spcPct val="150000"/>
              </a:lnSpc>
              <a:spcBef>
                <a:spcPts val="0"/>
              </a:spcBef>
              <a:spcAft>
                <a:spcPts val="0"/>
              </a:spcAft>
              <a:buClr>
                <a:srgbClr val="002B42"/>
              </a:buClr>
              <a:buSzPts val="2200"/>
              <a:buFont typeface="Arial"/>
              <a:buChar char="●"/>
            </a:pPr>
            <a:r>
              <a:rPr lang="en" sz="2200"/>
              <a:t>Bowtie2: no splicing alignment</a:t>
            </a:r>
            <a:endParaRPr sz="2200"/>
          </a:p>
          <a:p>
            <a:pPr indent="0" lvl="0" marL="0" rtl="0" algn="l">
              <a:lnSpc>
                <a:spcPct val="150000"/>
              </a:lnSpc>
              <a:spcBef>
                <a:spcPts val="400"/>
              </a:spcBef>
              <a:spcAft>
                <a:spcPts val="0"/>
              </a:spcAft>
              <a:buNone/>
            </a:pPr>
            <a:r>
              <a:t/>
            </a:r>
            <a:endParaRPr sz="2200"/>
          </a:p>
          <a:p>
            <a:pPr indent="0" lvl="0" marL="0" rtl="0" algn="l">
              <a:lnSpc>
                <a:spcPct val="150000"/>
              </a:lnSpc>
              <a:spcBef>
                <a:spcPts val="400"/>
              </a:spcBef>
              <a:spcAft>
                <a:spcPts val="0"/>
              </a:spcAft>
              <a:buNone/>
            </a:pPr>
            <a:r>
              <a:t/>
            </a:r>
            <a:endParaRPr sz="2200"/>
          </a:p>
        </p:txBody>
      </p:sp>
      <p:sp>
        <p:nvSpPr>
          <p:cNvPr id="733" name="Google Shape;733;p94"/>
          <p:cNvSpPr txBox="1"/>
          <p:nvPr/>
        </p:nvSpPr>
        <p:spPr>
          <a:xfrm>
            <a:off x="272400" y="152391"/>
            <a:ext cx="7886700" cy="736800"/>
          </a:xfrm>
          <a:prstGeom prst="rect">
            <a:avLst/>
          </a:prstGeom>
          <a:noFill/>
          <a:ln>
            <a:noFill/>
          </a:ln>
        </p:spPr>
        <p:txBody>
          <a:bodyPr anchorCtr="0" anchor="t" bIns="0" lIns="0" spcFirstLastPara="1" rIns="0" wrap="square" tIns="0">
            <a:normAutofit/>
          </a:bodyPr>
          <a:lstStyle/>
          <a:p>
            <a:pPr indent="0" lvl="0" marL="0" rtl="0" algn="l">
              <a:lnSpc>
                <a:spcPct val="150000"/>
              </a:lnSpc>
              <a:spcBef>
                <a:spcPts val="0"/>
              </a:spcBef>
              <a:spcAft>
                <a:spcPts val="0"/>
              </a:spcAft>
              <a:buNone/>
            </a:pPr>
            <a:r>
              <a:rPr b="1" lang="en" sz="3300">
                <a:solidFill>
                  <a:srgbClr val="1155CC"/>
                </a:solidFill>
                <a:latin typeface="Helvetica Neue"/>
                <a:ea typeface="Helvetica Neue"/>
                <a:cs typeface="Helvetica Neue"/>
                <a:sym typeface="Helvetica Neue"/>
              </a:rPr>
              <a:t>Main characteristics of</a:t>
            </a:r>
            <a:r>
              <a:rPr b="1" lang="en" sz="3300">
                <a:solidFill>
                  <a:srgbClr val="1155CC"/>
                </a:solidFill>
                <a:latin typeface="Helvetica Neue"/>
                <a:ea typeface="Helvetica Neue"/>
                <a:cs typeface="Helvetica Neue"/>
                <a:sym typeface="Helvetica Neue"/>
              </a:rPr>
              <a:t> alignment tools</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95"/>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Alignment/Mapping: STAR tool</a:t>
            </a:r>
            <a:endParaRPr/>
          </a:p>
        </p:txBody>
      </p:sp>
      <p:sp>
        <p:nvSpPr>
          <p:cNvPr id="739" name="Google Shape;739;p95"/>
          <p:cNvSpPr txBox="1"/>
          <p:nvPr>
            <p:ph idx="1" type="body"/>
          </p:nvPr>
        </p:nvSpPr>
        <p:spPr>
          <a:xfrm>
            <a:off x="193900" y="736801"/>
            <a:ext cx="7886700" cy="3803400"/>
          </a:xfrm>
          <a:prstGeom prst="rect">
            <a:avLst/>
          </a:prstGeom>
        </p:spPr>
        <p:txBody>
          <a:bodyPr anchorCtr="0" anchor="t" bIns="0" lIns="0" spcFirstLastPara="1" rIns="0" wrap="square" tIns="0">
            <a:normAutofit/>
          </a:bodyPr>
          <a:lstStyle/>
          <a:p>
            <a:pPr indent="0" lvl="0" marL="0" rtl="0" algn="l">
              <a:spcBef>
                <a:spcPts val="1000"/>
              </a:spcBef>
              <a:spcAft>
                <a:spcPts val="0"/>
              </a:spcAft>
              <a:buNone/>
            </a:pPr>
            <a:r>
              <a:rPr lang="en" sz="2800">
                <a:latin typeface="Arial"/>
                <a:ea typeface="Arial"/>
                <a:cs typeface="Arial"/>
                <a:sym typeface="Arial"/>
              </a:rPr>
              <a:t>STAR </a:t>
            </a:r>
            <a:r>
              <a:rPr lang="en" sz="2200">
                <a:latin typeface="Arial"/>
                <a:ea typeface="Arial"/>
                <a:cs typeface="Arial"/>
                <a:sym typeface="Arial"/>
              </a:rPr>
              <a:t>(</a:t>
            </a:r>
            <a:r>
              <a:rPr lang="en" sz="2200">
                <a:solidFill>
                  <a:schemeClr val="dk1"/>
                </a:solidFill>
                <a:highlight>
                  <a:srgbClr val="FFFFFF"/>
                </a:highlight>
                <a:latin typeface="Arial"/>
                <a:ea typeface="Arial"/>
                <a:cs typeface="Arial"/>
                <a:sym typeface="Arial"/>
              </a:rPr>
              <a:t>Spliced Transcripts Alignment to a Reference (STAR))</a:t>
            </a:r>
            <a:endParaRPr sz="2200">
              <a:solidFill>
                <a:schemeClr val="dk1"/>
              </a:solidFill>
              <a:highlight>
                <a:srgbClr val="FFFFFF"/>
              </a:highlight>
              <a:latin typeface="Arial"/>
              <a:ea typeface="Arial"/>
              <a:cs typeface="Arial"/>
              <a:sym typeface="Arial"/>
            </a:endParaRPr>
          </a:p>
          <a:p>
            <a:pPr indent="0" lvl="0" marL="0" rtl="0" algn="l">
              <a:spcBef>
                <a:spcPts val="1000"/>
              </a:spcBef>
              <a:spcAft>
                <a:spcPts val="0"/>
              </a:spcAft>
              <a:buNone/>
            </a:pPr>
            <a:r>
              <a:rPr lang="en" sz="2800">
                <a:latin typeface="Arial"/>
                <a:ea typeface="Arial"/>
                <a:cs typeface="Arial"/>
                <a:sym typeface="Arial"/>
              </a:rPr>
              <a:t>is popular for RNA-Seq data because it</a:t>
            </a:r>
            <a:endParaRPr sz="2800">
              <a:latin typeface="Arial"/>
              <a:ea typeface="Arial"/>
              <a:cs typeface="Arial"/>
              <a:sym typeface="Arial"/>
            </a:endParaRPr>
          </a:p>
          <a:p>
            <a:pPr indent="0" lvl="0" marL="0" rtl="0" algn="l">
              <a:spcBef>
                <a:spcPts val="1000"/>
              </a:spcBef>
              <a:spcAft>
                <a:spcPts val="0"/>
              </a:spcAft>
              <a:buNone/>
            </a:pPr>
            <a:r>
              <a:t/>
            </a:r>
            <a:endParaRPr sz="2800">
              <a:latin typeface="Arial"/>
              <a:ea typeface="Arial"/>
              <a:cs typeface="Arial"/>
              <a:sym typeface="Arial"/>
            </a:endParaRPr>
          </a:p>
          <a:p>
            <a:pPr indent="-361950" lvl="0" marL="457200" rtl="0" algn="l">
              <a:lnSpc>
                <a:spcPct val="115000"/>
              </a:lnSpc>
              <a:spcBef>
                <a:spcPts val="500"/>
              </a:spcBef>
              <a:spcAft>
                <a:spcPts val="0"/>
              </a:spcAft>
              <a:buSzPts val="2100"/>
              <a:buChar char="•"/>
            </a:pPr>
            <a:r>
              <a:rPr lang="en">
                <a:latin typeface="Arial"/>
                <a:ea typeface="Arial"/>
                <a:cs typeface="Arial"/>
                <a:sym typeface="Arial"/>
              </a:rPr>
              <a:t>does unbiased de novo detection of canonical junctions</a:t>
            </a:r>
            <a:endParaRPr>
              <a:latin typeface="Arial"/>
              <a:ea typeface="Arial"/>
              <a:cs typeface="Arial"/>
              <a:sym typeface="Arial"/>
            </a:endParaRPr>
          </a:p>
          <a:p>
            <a:pPr indent="-361950" lvl="0" marL="457200" rtl="0" algn="l">
              <a:lnSpc>
                <a:spcPct val="115000"/>
              </a:lnSpc>
              <a:spcBef>
                <a:spcPts val="0"/>
              </a:spcBef>
              <a:spcAft>
                <a:spcPts val="0"/>
              </a:spcAft>
              <a:buSzPts val="2100"/>
              <a:buChar char="•"/>
            </a:pPr>
            <a:r>
              <a:rPr lang="en">
                <a:latin typeface="Arial"/>
                <a:ea typeface="Arial"/>
                <a:cs typeface="Arial"/>
                <a:sym typeface="Arial"/>
              </a:rPr>
              <a:t>can discover non-canonical splices</a:t>
            </a:r>
            <a:endParaRPr>
              <a:latin typeface="Arial"/>
              <a:ea typeface="Arial"/>
              <a:cs typeface="Arial"/>
              <a:sym typeface="Arial"/>
            </a:endParaRPr>
          </a:p>
          <a:p>
            <a:pPr indent="-361950" lvl="0" marL="457200" rtl="0" algn="l">
              <a:lnSpc>
                <a:spcPct val="115000"/>
              </a:lnSpc>
              <a:spcBef>
                <a:spcPts val="0"/>
              </a:spcBef>
              <a:spcAft>
                <a:spcPts val="0"/>
              </a:spcAft>
              <a:buSzPts val="2100"/>
              <a:buChar char="•"/>
            </a:pPr>
            <a:r>
              <a:rPr lang="en">
                <a:latin typeface="Arial"/>
                <a:ea typeface="Arial"/>
                <a:cs typeface="Arial"/>
                <a:sym typeface="Arial"/>
              </a:rPr>
              <a:t>can discover chimeric (fusion) transcripts</a:t>
            </a:r>
            <a:endParaRPr sz="2200"/>
          </a:p>
        </p:txBody>
      </p:sp>
      <p:pic>
        <p:nvPicPr>
          <p:cNvPr id="740" name="Google Shape;740;p95"/>
          <p:cNvPicPr preferRelativeResize="0"/>
          <p:nvPr/>
        </p:nvPicPr>
        <p:blipFill>
          <a:blip r:embed="rId3">
            <a:alphaModFix/>
          </a:blip>
          <a:stretch>
            <a:fillRect/>
          </a:stretch>
        </p:blipFill>
        <p:spPr>
          <a:xfrm>
            <a:off x="6291000" y="2998275"/>
            <a:ext cx="2602875" cy="1842801"/>
          </a:xfrm>
          <a:prstGeom prst="rect">
            <a:avLst/>
          </a:prstGeom>
          <a:noFill/>
          <a:ln>
            <a:noFill/>
          </a:ln>
        </p:spPr>
      </p:pic>
      <p:sp>
        <p:nvSpPr>
          <p:cNvPr id="741" name="Google Shape;741;p95"/>
          <p:cNvSpPr txBox="1"/>
          <p:nvPr/>
        </p:nvSpPr>
        <p:spPr>
          <a:xfrm>
            <a:off x="298850" y="3747525"/>
            <a:ext cx="6180000" cy="766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i="1" lang="en" sz="2100">
                <a:solidFill>
                  <a:schemeClr val="accent2"/>
                </a:solidFill>
                <a:latin typeface="Helvetica Neue"/>
                <a:ea typeface="Helvetica Neue"/>
                <a:cs typeface="Helvetica Neue"/>
                <a:sym typeface="Helvetica Neue"/>
              </a:rPr>
              <a:t>Tools: </a:t>
            </a:r>
            <a:r>
              <a:rPr b="1" i="1" lang="en" sz="2100" u="sng">
                <a:solidFill>
                  <a:schemeClr val="accent2"/>
                </a:solidFill>
                <a:latin typeface="Helvetica Neue"/>
                <a:ea typeface="Helvetica Neue"/>
                <a:cs typeface="Helvetica Neue"/>
                <a:sym typeface="Helvetica Neue"/>
              </a:rPr>
              <a:t>STAR</a:t>
            </a:r>
            <a:r>
              <a:rPr b="1" i="1" lang="en" sz="2100">
                <a:solidFill>
                  <a:schemeClr val="accent2"/>
                </a:solidFill>
                <a:latin typeface="Helvetica Neue"/>
                <a:ea typeface="Helvetica Neue"/>
                <a:cs typeface="Helvetica Neue"/>
                <a:sym typeface="Helvetica Neue"/>
              </a:rPr>
              <a:t>, HISAT2, TopHat2, bowtie2, salmon, kallisto</a:t>
            </a:r>
            <a:endParaRPr b="1" i="1" sz="2100">
              <a:solidFill>
                <a:schemeClr val="accent2"/>
              </a:solidFill>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3"/>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Types of sequencing</a:t>
            </a:r>
            <a:endParaRPr/>
          </a:p>
        </p:txBody>
      </p:sp>
      <p:sp>
        <p:nvSpPr>
          <p:cNvPr id="161" name="Google Shape;161;p33"/>
          <p:cNvSpPr txBox="1"/>
          <p:nvPr>
            <p:ph idx="1" type="body"/>
          </p:nvPr>
        </p:nvSpPr>
        <p:spPr>
          <a:xfrm>
            <a:off x="628650" y="3162650"/>
            <a:ext cx="3731400" cy="1628400"/>
          </a:xfrm>
          <a:prstGeom prst="rect">
            <a:avLst/>
          </a:prstGeom>
        </p:spPr>
        <p:txBody>
          <a:bodyPr anchorCtr="0" anchor="t" bIns="0" lIns="0" spcFirstLastPara="1" rIns="0" wrap="square" tIns="0">
            <a:normAutofit/>
          </a:bodyPr>
          <a:lstStyle/>
          <a:p>
            <a:pPr indent="-323850" lvl="0" marL="457200" rtl="0" algn="l">
              <a:spcBef>
                <a:spcPts val="800"/>
              </a:spcBef>
              <a:spcAft>
                <a:spcPts val="0"/>
              </a:spcAft>
              <a:buSzPts val="1500"/>
              <a:buFont typeface="Arial"/>
              <a:buChar char="●"/>
            </a:pPr>
            <a:r>
              <a:rPr lang="en" sz="1500">
                <a:latin typeface="Arial"/>
                <a:ea typeface="Arial"/>
                <a:cs typeface="Arial"/>
                <a:sym typeface="Arial"/>
              </a:rPr>
              <a:t>unidirectionally - sequencing from one end only</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 sz="1500">
                <a:latin typeface="Arial"/>
                <a:ea typeface="Arial"/>
                <a:cs typeface="Arial"/>
                <a:sym typeface="Arial"/>
              </a:rPr>
              <a:t>less expensive, is typically reserved for quantifying gene expression in well-annotated genomes and analyzing small RNA molecules. </a:t>
            </a:r>
            <a:endParaRPr sz="1500">
              <a:latin typeface="Arial"/>
              <a:ea typeface="Arial"/>
              <a:cs typeface="Arial"/>
              <a:sym typeface="Arial"/>
            </a:endParaRPr>
          </a:p>
        </p:txBody>
      </p:sp>
      <p:sp>
        <p:nvSpPr>
          <p:cNvPr id="162" name="Google Shape;162;p33"/>
          <p:cNvSpPr txBox="1"/>
          <p:nvPr/>
        </p:nvSpPr>
        <p:spPr>
          <a:xfrm>
            <a:off x="628650" y="4692075"/>
            <a:ext cx="5786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Helvetica Neue"/>
                <a:ea typeface="Helvetica Neue"/>
                <a:cs typeface="Helvetica Neue"/>
                <a:sym typeface="Helvetica Neue"/>
              </a:rPr>
              <a:t>https://www.genewiz.com/</a:t>
            </a:r>
            <a:endParaRPr sz="1200">
              <a:latin typeface="Helvetica Neue"/>
              <a:ea typeface="Helvetica Neue"/>
              <a:cs typeface="Helvetica Neue"/>
              <a:sym typeface="Helvetica Neue"/>
            </a:endParaRPr>
          </a:p>
        </p:txBody>
      </p:sp>
      <p:pic>
        <p:nvPicPr>
          <p:cNvPr id="163" name="Google Shape;163;p33"/>
          <p:cNvPicPr preferRelativeResize="0"/>
          <p:nvPr/>
        </p:nvPicPr>
        <p:blipFill rotWithShape="1">
          <a:blip r:embed="rId3">
            <a:alphaModFix/>
          </a:blip>
          <a:srcRect b="5424" l="2303" r="3285" t="8738"/>
          <a:stretch/>
        </p:blipFill>
        <p:spPr>
          <a:xfrm>
            <a:off x="669175" y="1401200"/>
            <a:ext cx="7805651" cy="1628400"/>
          </a:xfrm>
          <a:prstGeom prst="rect">
            <a:avLst/>
          </a:prstGeom>
          <a:noFill/>
          <a:ln>
            <a:noFill/>
          </a:ln>
        </p:spPr>
      </p:pic>
      <p:sp>
        <p:nvSpPr>
          <p:cNvPr id="164" name="Google Shape;164;p33"/>
          <p:cNvSpPr txBox="1"/>
          <p:nvPr>
            <p:ph idx="1" type="body"/>
          </p:nvPr>
        </p:nvSpPr>
        <p:spPr>
          <a:xfrm>
            <a:off x="4919975" y="3162650"/>
            <a:ext cx="3731400" cy="1628400"/>
          </a:xfrm>
          <a:prstGeom prst="rect">
            <a:avLst/>
          </a:prstGeom>
        </p:spPr>
        <p:txBody>
          <a:bodyPr anchorCtr="0" anchor="t" bIns="0" lIns="0" spcFirstLastPara="1" rIns="0" wrap="square" tIns="0">
            <a:normAutofit/>
          </a:bodyPr>
          <a:lstStyle/>
          <a:p>
            <a:pPr indent="-323850" lvl="0" marL="457200" rtl="0" algn="l">
              <a:spcBef>
                <a:spcPts val="800"/>
              </a:spcBef>
              <a:spcAft>
                <a:spcPts val="0"/>
              </a:spcAft>
              <a:buSzPts val="1500"/>
              <a:buFont typeface="Arial"/>
              <a:buChar char="●"/>
            </a:pPr>
            <a:r>
              <a:rPr lang="en" sz="1500">
                <a:latin typeface="Arial"/>
                <a:ea typeface="Arial"/>
                <a:cs typeface="Arial"/>
                <a:sym typeface="Arial"/>
              </a:rPr>
              <a:t>bidirectionally - both ends of DNA fragments to be sequenced</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 sz="1500">
                <a:latin typeface="Arial"/>
                <a:ea typeface="Arial"/>
                <a:cs typeface="Arial"/>
                <a:sym typeface="Arial"/>
              </a:rPr>
              <a:t>usually recommended for most applications as it provides richer data and permits longer library insert sizes. </a:t>
            </a:r>
            <a:endParaRPr sz="1500">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96"/>
          <p:cNvSpPr txBox="1"/>
          <p:nvPr>
            <p:ph type="title"/>
          </p:nvPr>
        </p:nvSpPr>
        <p:spPr>
          <a:xfrm>
            <a:off x="118872" y="0"/>
            <a:ext cx="78867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Alignment/Mapping: How does STAR work?</a:t>
            </a:r>
            <a:endParaRPr/>
          </a:p>
        </p:txBody>
      </p:sp>
      <p:sp>
        <p:nvSpPr>
          <p:cNvPr id="747" name="Google Shape;747;p96"/>
          <p:cNvSpPr txBox="1"/>
          <p:nvPr/>
        </p:nvSpPr>
        <p:spPr>
          <a:xfrm>
            <a:off x="0" y="4765650"/>
            <a:ext cx="8139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666666"/>
                </a:solidFill>
              </a:rPr>
              <a:t>Image source: https://hbctraining.github.io/Intro-to-rnaseq-hpc-O2/lessons/03_alignment.html</a:t>
            </a:r>
            <a:endParaRPr sz="1200">
              <a:solidFill>
                <a:srgbClr val="666666"/>
              </a:solidFill>
            </a:endParaRPr>
          </a:p>
        </p:txBody>
      </p:sp>
      <p:sp>
        <p:nvSpPr>
          <p:cNvPr id="748" name="Google Shape;748;p96"/>
          <p:cNvSpPr txBox="1"/>
          <p:nvPr/>
        </p:nvSpPr>
        <p:spPr>
          <a:xfrm>
            <a:off x="195075" y="45855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Step 1: Seed search</a:t>
            </a:r>
            <a:endParaRPr sz="2000"/>
          </a:p>
        </p:txBody>
      </p:sp>
      <p:sp>
        <p:nvSpPr>
          <p:cNvPr id="749" name="Google Shape;749;p96"/>
          <p:cNvSpPr txBox="1"/>
          <p:nvPr/>
        </p:nvSpPr>
        <p:spPr>
          <a:xfrm>
            <a:off x="5668625" y="606350"/>
            <a:ext cx="3572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Step 2: Stitching and scoring</a:t>
            </a:r>
            <a:endParaRPr sz="2000"/>
          </a:p>
        </p:txBody>
      </p:sp>
      <p:sp>
        <p:nvSpPr>
          <p:cNvPr id="750" name="Google Shape;750;p96"/>
          <p:cNvSpPr txBox="1"/>
          <p:nvPr/>
        </p:nvSpPr>
        <p:spPr>
          <a:xfrm>
            <a:off x="5208700" y="4015650"/>
            <a:ext cx="38862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rPr>
              <a:t>MMP = </a:t>
            </a:r>
            <a:r>
              <a:rPr lang="en" sz="1900">
                <a:solidFill>
                  <a:srgbClr val="212529"/>
                </a:solidFill>
                <a:highlight>
                  <a:srgbClr val="FFFFFF"/>
                </a:highlight>
              </a:rPr>
              <a:t>Maximum Mappable Prefix</a:t>
            </a:r>
            <a:endParaRPr sz="1900">
              <a:solidFill>
                <a:srgbClr val="212529"/>
              </a:solidFill>
              <a:highlight>
                <a:srgbClr val="FFFFFF"/>
              </a:highlight>
            </a:endParaRPr>
          </a:p>
          <a:p>
            <a:pPr indent="0" lvl="0" marL="0" rtl="0" algn="l">
              <a:spcBef>
                <a:spcPts val="0"/>
              </a:spcBef>
              <a:spcAft>
                <a:spcPts val="0"/>
              </a:spcAft>
              <a:buNone/>
            </a:pPr>
            <a:r>
              <a:rPr lang="en" sz="1900">
                <a:solidFill>
                  <a:srgbClr val="212529"/>
                </a:solidFill>
                <a:highlight>
                  <a:srgbClr val="FFFFFF"/>
                </a:highlight>
              </a:rPr>
              <a:t>Anchor seeds in a genomic region</a:t>
            </a:r>
            <a:endParaRPr sz="1900">
              <a:solidFill>
                <a:srgbClr val="212529"/>
              </a:solidFill>
              <a:highlight>
                <a:srgbClr val="FFFFFF"/>
              </a:highlight>
            </a:endParaRPr>
          </a:p>
        </p:txBody>
      </p:sp>
      <p:pic>
        <p:nvPicPr>
          <p:cNvPr id="751" name="Google Shape;751;p96"/>
          <p:cNvPicPr preferRelativeResize="0"/>
          <p:nvPr/>
        </p:nvPicPr>
        <p:blipFill>
          <a:blip r:embed="rId3">
            <a:alphaModFix/>
          </a:blip>
          <a:stretch>
            <a:fillRect/>
          </a:stretch>
        </p:blipFill>
        <p:spPr>
          <a:xfrm>
            <a:off x="386038" y="848500"/>
            <a:ext cx="2866874" cy="2269600"/>
          </a:xfrm>
          <a:prstGeom prst="rect">
            <a:avLst/>
          </a:prstGeom>
          <a:noFill/>
          <a:ln>
            <a:noFill/>
          </a:ln>
        </p:spPr>
      </p:pic>
      <p:pic>
        <p:nvPicPr>
          <p:cNvPr id="752" name="Google Shape;752;p96"/>
          <p:cNvPicPr preferRelativeResize="0"/>
          <p:nvPr/>
        </p:nvPicPr>
        <p:blipFill>
          <a:blip r:embed="rId4">
            <a:alphaModFix/>
          </a:blip>
          <a:stretch>
            <a:fillRect/>
          </a:stretch>
        </p:blipFill>
        <p:spPr>
          <a:xfrm>
            <a:off x="319463" y="3078557"/>
            <a:ext cx="3000001" cy="1763292"/>
          </a:xfrm>
          <a:prstGeom prst="rect">
            <a:avLst/>
          </a:prstGeom>
          <a:noFill/>
          <a:ln>
            <a:noFill/>
          </a:ln>
        </p:spPr>
      </p:pic>
      <p:pic>
        <p:nvPicPr>
          <p:cNvPr id="753" name="Google Shape;753;p96"/>
          <p:cNvPicPr preferRelativeResize="0"/>
          <p:nvPr/>
        </p:nvPicPr>
        <p:blipFill>
          <a:blip r:embed="rId5">
            <a:alphaModFix/>
          </a:blip>
          <a:stretch>
            <a:fillRect/>
          </a:stretch>
        </p:blipFill>
        <p:spPr>
          <a:xfrm>
            <a:off x="6077263" y="1251350"/>
            <a:ext cx="3017632" cy="2611900"/>
          </a:xfrm>
          <a:prstGeom prst="rect">
            <a:avLst/>
          </a:prstGeom>
          <a:noFill/>
          <a:ln>
            <a:noFill/>
          </a:ln>
        </p:spPr>
      </p:pic>
      <p:pic>
        <p:nvPicPr>
          <p:cNvPr id="754" name="Google Shape;754;p96"/>
          <p:cNvPicPr preferRelativeResize="0"/>
          <p:nvPr/>
        </p:nvPicPr>
        <p:blipFill>
          <a:blip r:embed="rId6">
            <a:alphaModFix/>
          </a:blip>
          <a:stretch>
            <a:fillRect/>
          </a:stretch>
        </p:blipFill>
        <p:spPr>
          <a:xfrm>
            <a:off x="3195075" y="1520591"/>
            <a:ext cx="2629101" cy="988525"/>
          </a:xfrm>
          <a:prstGeom prst="rect">
            <a:avLst/>
          </a:prstGeom>
          <a:noFill/>
          <a:ln>
            <a:noFill/>
          </a:ln>
        </p:spPr>
      </p:pic>
      <p:sp>
        <p:nvSpPr>
          <p:cNvPr id="755" name="Google Shape;755;p96"/>
          <p:cNvSpPr txBox="1"/>
          <p:nvPr/>
        </p:nvSpPr>
        <p:spPr>
          <a:xfrm>
            <a:off x="471875" y="316585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MMP1</a:t>
            </a:r>
            <a:endParaRPr sz="1100"/>
          </a:p>
        </p:txBody>
      </p:sp>
      <p:sp>
        <p:nvSpPr>
          <p:cNvPr id="756" name="Google Shape;756;p96"/>
          <p:cNvSpPr txBox="1"/>
          <p:nvPr/>
        </p:nvSpPr>
        <p:spPr>
          <a:xfrm>
            <a:off x="319475" y="1692125"/>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MMP1</a:t>
            </a:r>
            <a:endParaRPr sz="11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97"/>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Alignment/Mapping: Inputs needed</a:t>
            </a:r>
            <a:endParaRPr/>
          </a:p>
        </p:txBody>
      </p:sp>
      <p:sp>
        <p:nvSpPr>
          <p:cNvPr id="762" name="Google Shape;762;p97"/>
          <p:cNvSpPr txBox="1"/>
          <p:nvPr>
            <p:ph idx="1" type="body"/>
          </p:nvPr>
        </p:nvSpPr>
        <p:spPr>
          <a:xfrm>
            <a:off x="118875" y="797425"/>
            <a:ext cx="9025200" cy="3803400"/>
          </a:xfrm>
          <a:prstGeom prst="rect">
            <a:avLst/>
          </a:prstGeom>
        </p:spPr>
        <p:txBody>
          <a:bodyPr anchorCtr="0" anchor="t" bIns="0" lIns="0" spcFirstLastPara="1" rIns="0" wrap="square" tIns="0">
            <a:noAutofit/>
          </a:bodyPr>
          <a:lstStyle/>
          <a:p>
            <a:pPr indent="-349250" lvl="0" marL="457200" rtl="0" algn="l">
              <a:lnSpc>
                <a:spcPct val="115000"/>
              </a:lnSpc>
              <a:spcBef>
                <a:spcPts val="800"/>
              </a:spcBef>
              <a:spcAft>
                <a:spcPts val="0"/>
              </a:spcAft>
              <a:buSzPts val="1900"/>
              <a:buChar char="●"/>
            </a:pPr>
            <a:r>
              <a:rPr lang="en" sz="1900">
                <a:latin typeface="Arial"/>
                <a:ea typeface="Arial"/>
                <a:cs typeface="Arial"/>
                <a:sym typeface="Arial"/>
              </a:rPr>
              <a:t>Reads to align</a:t>
            </a:r>
            <a:endParaRPr sz="1900">
              <a:latin typeface="Arial"/>
              <a:ea typeface="Arial"/>
              <a:cs typeface="Arial"/>
              <a:sym typeface="Arial"/>
            </a:endParaRPr>
          </a:p>
          <a:p>
            <a:pPr indent="-342900" lvl="1" marL="1371600" rtl="0" algn="l">
              <a:lnSpc>
                <a:spcPct val="115000"/>
              </a:lnSpc>
              <a:spcBef>
                <a:spcPts val="0"/>
              </a:spcBef>
              <a:spcAft>
                <a:spcPts val="0"/>
              </a:spcAft>
              <a:buSzPts val="1800"/>
              <a:buChar char="○"/>
            </a:pPr>
            <a:r>
              <a:rPr lang="en">
                <a:latin typeface="Arial"/>
                <a:ea typeface="Arial"/>
                <a:cs typeface="Arial"/>
                <a:sym typeface="Arial"/>
              </a:rPr>
              <a:t>FASTQ file after cleaning (trimming adapters).</a:t>
            </a:r>
            <a:endParaRPr>
              <a:latin typeface="Arial"/>
              <a:ea typeface="Arial"/>
              <a:cs typeface="Arial"/>
              <a:sym typeface="Arial"/>
            </a:endParaRPr>
          </a:p>
          <a:p>
            <a:pPr indent="0" lvl="0" marL="0" rtl="0" algn="l">
              <a:spcBef>
                <a:spcPts val="800"/>
              </a:spcBef>
              <a:spcAft>
                <a:spcPts val="0"/>
              </a:spcAft>
              <a:buNone/>
            </a:pPr>
            <a:r>
              <a:t/>
            </a:r>
            <a:endParaRPr sz="1800">
              <a:latin typeface="Arial"/>
              <a:ea typeface="Arial"/>
              <a:cs typeface="Arial"/>
              <a:sym typeface="Arial"/>
            </a:endParaRPr>
          </a:p>
          <a:p>
            <a:pPr indent="-349250" lvl="0" marL="457200" rtl="0" algn="l">
              <a:spcBef>
                <a:spcPts val="800"/>
              </a:spcBef>
              <a:spcAft>
                <a:spcPts val="0"/>
              </a:spcAft>
              <a:buSzPts val="1900"/>
              <a:buChar char="●"/>
            </a:pPr>
            <a:r>
              <a:rPr lang="en" sz="1900">
                <a:latin typeface="Arial"/>
                <a:ea typeface="Arial"/>
                <a:cs typeface="Arial"/>
                <a:sym typeface="Arial"/>
              </a:rPr>
              <a:t>Reference sequence to align to</a:t>
            </a:r>
            <a:endParaRPr sz="1900">
              <a:latin typeface="Arial"/>
              <a:ea typeface="Arial"/>
              <a:cs typeface="Arial"/>
              <a:sym typeface="Arial"/>
            </a:endParaRPr>
          </a:p>
          <a:p>
            <a:pPr indent="-342900" lvl="1" marL="1371600" rtl="0" algn="l">
              <a:lnSpc>
                <a:spcPct val="115000"/>
              </a:lnSpc>
              <a:spcBef>
                <a:spcPts val="0"/>
              </a:spcBef>
              <a:spcAft>
                <a:spcPts val="0"/>
              </a:spcAft>
              <a:buSzPts val="1800"/>
              <a:buChar char="○"/>
            </a:pPr>
            <a:r>
              <a:rPr lang="en">
                <a:latin typeface="Arial"/>
                <a:ea typeface="Arial"/>
                <a:cs typeface="Arial"/>
                <a:sym typeface="Arial"/>
              </a:rPr>
              <a:t>Example – “rDNA_sequence.fasta”</a:t>
            </a:r>
            <a:endParaRPr>
              <a:latin typeface="Arial"/>
              <a:ea typeface="Arial"/>
              <a:cs typeface="Arial"/>
              <a:sym typeface="Arial"/>
            </a:endParaRPr>
          </a:p>
          <a:p>
            <a:pPr indent="-342900" lvl="1" marL="1371600" rtl="0" algn="l">
              <a:lnSpc>
                <a:spcPct val="115000"/>
              </a:lnSpc>
              <a:spcBef>
                <a:spcPts val="0"/>
              </a:spcBef>
              <a:spcAft>
                <a:spcPts val="0"/>
              </a:spcAft>
              <a:buSzPts val="1800"/>
              <a:buChar char="○"/>
            </a:pPr>
            <a:r>
              <a:rPr lang="en">
                <a:latin typeface="Arial"/>
                <a:ea typeface="Arial"/>
                <a:cs typeface="Arial"/>
                <a:sym typeface="Arial"/>
              </a:rPr>
              <a:t>FASTA format. Two lines per sequence. </a:t>
            </a:r>
            <a:endParaRPr>
              <a:latin typeface="Arial"/>
              <a:ea typeface="Arial"/>
              <a:cs typeface="Arial"/>
              <a:sym typeface="Arial"/>
            </a:endParaRPr>
          </a:p>
          <a:p>
            <a:pPr indent="-342900" lvl="2" marL="1828800" rtl="0" algn="l">
              <a:lnSpc>
                <a:spcPct val="115000"/>
              </a:lnSpc>
              <a:spcBef>
                <a:spcPts val="0"/>
              </a:spcBef>
              <a:spcAft>
                <a:spcPts val="0"/>
              </a:spcAft>
              <a:buSzPts val="1800"/>
              <a:buChar char="■"/>
            </a:pPr>
            <a:r>
              <a:rPr lang="en" sz="1800">
                <a:latin typeface="Arial"/>
                <a:ea typeface="Arial"/>
                <a:cs typeface="Arial"/>
                <a:sym typeface="Arial"/>
              </a:rPr>
              <a:t>Starting with “&gt;”, followed by sequence name/identifier.</a:t>
            </a:r>
            <a:endParaRPr sz="1800">
              <a:latin typeface="Arial"/>
              <a:ea typeface="Arial"/>
              <a:cs typeface="Arial"/>
              <a:sym typeface="Arial"/>
            </a:endParaRPr>
          </a:p>
          <a:p>
            <a:pPr indent="-342900" lvl="2" marL="1828800" rtl="0" algn="l">
              <a:lnSpc>
                <a:spcPct val="115000"/>
              </a:lnSpc>
              <a:spcBef>
                <a:spcPts val="0"/>
              </a:spcBef>
              <a:spcAft>
                <a:spcPts val="0"/>
              </a:spcAft>
              <a:buSzPts val="1800"/>
              <a:buChar char="■"/>
            </a:pPr>
            <a:r>
              <a:rPr lang="en" sz="1800">
                <a:latin typeface="Arial"/>
                <a:ea typeface="Arial"/>
                <a:cs typeface="Arial"/>
                <a:sym typeface="Arial"/>
              </a:rPr>
              <a:t>Sequence.</a:t>
            </a:r>
            <a:endParaRPr sz="1800">
              <a:latin typeface="Arial"/>
              <a:ea typeface="Arial"/>
              <a:cs typeface="Arial"/>
              <a:sym typeface="Arial"/>
            </a:endParaRPr>
          </a:p>
          <a:p>
            <a:pPr indent="-342900" lvl="1" marL="1371600" rtl="0" algn="l">
              <a:lnSpc>
                <a:spcPct val="115000"/>
              </a:lnSpc>
              <a:spcBef>
                <a:spcPts val="0"/>
              </a:spcBef>
              <a:spcAft>
                <a:spcPts val="0"/>
              </a:spcAft>
              <a:buSzPts val="1800"/>
              <a:buChar char="○"/>
            </a:pPr>
            <a:r>
              <a:rPr lang="en">
                <a:latin typeface="Arial"/>
                <a:ea typeface="Arial"/>
                <a:cs typeface="Arial"/>
                <a:sym typeface="Arial"/>
              </a:rPr>
              <a:t>File extensions: .fasta, .fa, .txt. </a:t>
            </a:r>
            <a:endParaRPr>
              <a:latin typeface="Arial"/>
              <a:ea typeface="Arial"/>
              <a:cs typeface="Arial"/>
              <a:sym typeface="Arial"/>
            </a:endParaRPr>
          </a:p>
          <a:p>
            <a:pPr indent="-342900" lvl="1" marL="1371600" rtl="0" algn="l">
              <a:lnSpc>
                <a:spcPct val="115000"/>
              </a:lnSpc>
              <a:spcBef>
                <a:spcPts val="0"/>
              </a:spcBef>
              <a:spcAft>
                <a:spcPts val="0"/>
              </a:spcAft>
              <a:buSzPts val="1800"/>
              <a:buChar char="○"/>
            </a:pPr>
            <a:r>
              <a:rPr lang="en">
                <a:latin typeface="Arial"/>
                <a:ea typeface="Arial"/>
                <a:cs typeface="Arial"/>
                <a:sym typeface="Arial"/>
              </a:rPr>
              <a:t>Examples of acceptable genome sequence files for STAR:</a:t>
            </a:r>
            <a:endParaRPr>
              <a:latin typeface="Arial"/>
              <a:ea typeface="Arial"/>
              <a:cs typeface="Arial"/>
              <a:sym typeface="Arial"/>
            </a:endParaRPr>
          </a:p>
          <a:p>
            <a:pPr indent="-342900" lvl="2" marL="1828800" rtl="0" algn="l">
              <a:lnSpc>
                <a:spcPct val="115000"/>
              </a:lnSpc>
              <a:spcBef>
                <a:spcPts val="0"/>
              </a:spcBef>
              <a:spcAft>
                <a:spcPts val="0"/>
              </a:spcAft>
              <a:buSzPts val="1800"/>
              <a:buChar char="■"/>
            </a:pPr>
            <a:r>
              <a:rPr lang="en" sz="1800">
                <a:latin typeface="Arial"/>
                <a:ea typeface="Arial"/>
                <a:cs typeface="Arial"/>
                <a:sym typeface="Arial"/>
              </a:rPr>
              <a:t>ENSEMBL: files marked with </a:t>
            </a:r>
            <a:r>
              <a:rPr i="1" lang="en" sz="1800">
                <a:latin typeface="Arial"/>
                <a:ea typeface="Arial"/>
                <a:cs typeface="Arial"/>
                <a:sym typeface="Arial"/>
              </a:rPr>
              <a:t>.dna.primary.assembly</a:t>
            </a:r>
            <a:endParaRPr i="1" sz="1800">
              <a:latin typeface="Arial"/>
              <a:ea typeface="Arial"/>
              <a:cs typeface="Arial"/>
              <a:sym typeface="Arial"/>
            </a:endParaRPr>
          </a:p>
          <a:p>
            <a:pPr indent="-342900" lvl="2" marL="1828800" rtl="0" algn="l">
              <a:lnSpc>
                <a:spcPct val="115000"/>
              </a:lnSpc>
              <a:spcBef>
                <a:spcPts val="0"/>
              </a:spcBef>
              <a:spcAft>
                <a:spcPts val="0"/>
              </a:spcAft>
              <a:buSzPts val="1800"/>
              <a:buChar char="■"/>
            </a:pPr>
            <a:r>
              <a:rPr lang="en" sz="1800">
                <a:latin typeface="Arial"/>
                <a:ea typeface="Arial"/>
                <a:cs typeface="Arial"/>
                <a:sym typeface="Arial"/>
              </a:rPr>
              <a:t>GENCODE: files marked with </a:t>
            </a:r>
            <a:r>
              <a:rPr i="1" lang="en" sz="1800">
                <a:latin typeface="Arial"/>
                <a:ea typeface="Arial"/>
                <a:cs typeface="Arial"/>
                <a:sym typeface="Arial"/>
              </a:rPr>
              <a:t>PRI</a:t>
            </a:r>
            <a:r>
              <a:rPr lang="en" sz="1800">
                <a:latin typeface="Arial"/>
                <a:ea typeface="Arial"/>
                <a:cs typeface="Arial"/>
                <a:sym typeface="Arial"/>
              </a:rPr>
              <a:t> (primary). Strongly recommended for mouse and human.</a:t>
            </a:r>
            <a:endParaRPr sz="1800">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98"/>
          <p:cNvSpPr txBox="1"/>
          <p:nvPr>
            <p:ph type="title"/>
          </p:nvPr>
        </p:nvSpPr>
        <p:spPr>
          <a:xfrm>
            <a:off x="83650"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Sequence Alignment/Map (SAM) format</a:t>
            </a:r>
            <a:endParaRPr/>
          </a:p>
        </p:txBody>
      </p:sp>
      <p:sp>
        <p:nvSpPr>
          <p:cNvPr id="768" name="Google Shape;768;p98"/>
          <p:cNvSpPr txBox="1"/>
          <p:nvPr>
            <p:ph idx="1" type="body"/>
          </p:nvPr>
        </p:nvSpPr>
        <p:spPr>
          <a:xfrm>
            <a:off x="229850" y="463900"/>
            <a:ext cx="8459700" cy="4045500"/>
          </a:xfrm>
          <a:prstGeom prst="rect">
            <a:avLst/>
          </a:prstGeom>
        </p:spPr>
        <p:txBody>
          <a:bodyPr anchorCtr="0" anchor="t" bIns="0" lIns="0" spcFirstLastPara="1" rIns="0" wrap="square" tIns="0">
            <a:noAutofit/>
          </a:bodyPr>
          <a:lstStyle/>
          <a:p>
            <a:pPr indent="0" lvl="0" marL="0" rtl="0" algn="l">
              <a:lnSpc>
                <a:spcPct val="70000"/>
              </a:lnSpc>
              <a:spcBef>
                <a:spcPts val="800"/>
              </a:spcBef>
              <a:spcAft>
                <a:spcPts val="0"/>
              </a:spcAft>
              <a:buSzPts val="605"/>
              <a:buNone/>
            </a:pPr>
            <a:r>
              <a:t/>
            </a:r>
            <a:endParaRPr sz="1555"/>
          </a:p>
          <a:p>
            <a:pPr indent="0" lvl="0" marL="0" rtl="0" algn="l">
              <a:lnSpc>
                <a:spcPct val="70000"/>
              </a:lnSpc>
              <a:spcBef>
                <a:spcPts val="800"/>
              </a:spcBef>
              <a:spcAft>
                <a:spcPts val="0"/>
              </a:spcAft>
              <a:buSzPts val="605"/>
              <a:buNone/>
            </a:pPr>
            <a:r>
              <a:rPr lang="en" sz="1555"/>
              <a:t>Alignments in SAM format - a summary of mapping statistics</a:t>
            </a:r>
            <a:endParaRPr sz="1555"/>
          </a:p>
          <a:p>
            <a:pPr indent="-302894" lvl="0" marL="914400" rtl="0" algn="l">
              <a:lnSpc>
                <a:spcPct val="70000"/>
              </a:lnSpc>
              <a:spcBef>
                <a:spcPts val="800"/>
              </a:spcBef>
              <a:spcAft>
                <a:spcPts val="0"/>
              </a:spcAft>
              <a:buSzPts val="1170"/>
              <a:buChar char="●"/>
            </a:pPr>
            <a:r>
              <a:rPr lang="en" sz="1555"/>
              <a:t>How many reads mapped?</a:t>
            </a:r>
            <a:endParaRPr sz="1555"/>
          </a:p>
          <a:p>
            <a:pPr indent="-302894" lvl="0" marL="914400" rtl="0" algn="l">
              <a:lnSpc>
                <a:spcPct val="70000"/>
              </a:lnSpc>
              <a:spcBef>
                <a:spcPts val="0"/>
              </a:spcBef>
              <a:spcAft>
                <a:spcPts val="0"/>
              </a:spcAft>
              <a:buSzPts val="1170"/>
              <a:buChar char="●"/>
            </a:pPr>
            <a:r>
              <a:rPr lang="en" sz="1555"/>
              <a:t>How many unmapped?</a:t>
            </a:r>
            <a:endParaRPr sz="1555"/>
          </a:p>
          <a:p>
            <a:pPr indent="-302894" lvl="0" marL="914400" rtl="0" algn="l">
              <a:lnSpc>
                <a:spcPct val="70000"/>
              </a:lnSpc>
              <a:spcBef>
                <a:spcPts val="0"/>
              </a:spcBef>
              <a:spcAft>
                <a:spcPts val="0"/>
              </a:spcAft>
              <a:buSzPts val="1170"/>
              <a:buChar char="●"/>
            </a:pPr>
            <a:r>
              <a:rPr lang="en" sz="1555"/>
              <a:t>...</a:t>
            </a:r>
            <a:endParaRPr sz="1555"/>
          </a:p>
          <a:p>
            <a:pPr indent="0" lvl="0" marL="0" rtl="0" algn="l">
              <a:lnSpc>
                <a:spcPct val="70000"/>
              </a:lnSpc>
              <a:spcBef>
                <a:spcPts val="800"/>
              </a:spcBef>
              <a:spcAft>
                <a:spcPts val="0"/>
              </a:spcAft>
              <a:buNone/>
            </a:pPr>
            <a:r>
              <a:t/>
            </a:r>
            <a:endParaRPr sz="1555"/>
          </a:p>
          <a:p>
            <a:pPr indent="-302895" lvl="0" marL="457200" rtl="0" algn="l">
              <a:lnSpc>
                <a:spcPct val="70000"/>
              </a:lnSpc>
              <a:spcBef>
                <a:spcPts val="800"/>
              </a:spcBef>
              <a:spcAft>
                <a:spcPts val="0"/>
              </a:spcAft>
              <a:buSzPts val="1170"/>
              <a:buChar char="●"/>
            </a:pPr>
            <a:r>
              <a:rPr lang="en" sz="1555"/>
              <a:t>First few lines contain metadata about alignments.</a:t>
            </a:r>
            <a:endParaRPr sz="1555"/>
          </a:p>
          <a:p>
            <a:pPr indent="-302894" lvl="1" marL="1371600" rtl="0" algn="l">
              <a:lnSpc>
                <a:spcPct val="95000"/>
              </a:lnSpc>
              <a:spcBef>
                <a:spcPts val="0"/>
              </a:spcBef>
              <a:spcAft>
                <a:spcPts val="0"/>
              </a:spcAft>
              <a:buSzPts val="1170"/>
              <a:buChar char="○"/>
            </a:pPr>
            <a:r>
              <a:rPr lang="en" sz="1390"/>
              <a:t>These lines start with “@”. </a:t>
            </a:r>
            <a:endParaRPr sz="1390"/>
          </a:p>
          <a:p>
            <a:pPr indent="-302894" lvl="1" marL="1371600" rtl="0" algn="l">
              <a:lnSpc>
                <a:spcPct val="95000"/>
              </a:lnSpc>
              <a:spcBef>
                <a:spcPts val="0"/>
              </a:spcBef>
              <a:spcAft>
                <a:spcPts val="0"/>
              </a:spcAft>
              <a:buSzPts val="1170"/>
              <a:buChar char="○"/>
            </a:pPr>
            <a:r>
              <a:rPr lang="en" sz="1390"/>
              <a:t>Example – version of file format, sorting order of alignments, grouping, etc.</a:t>
            </a:r>
            <a:endParaRPr sz="1390"/>
          </a:p>
          <a:p>
            <a:pPr indent="0" lvl="0" marL="914400" rtl="0" algn="l">
              <a:lnSpc>
                <a:spcPct val="95000"/>
              </a:lnSpc>
              <a:spcBef>
                <a:spcPts val="800"/>
              </a:spcBef>
              <a:spcAft>
                <a:spcPts val="0"/>
              </a:spcAft>
              <a:buSzPts val="605"/>
              <a:buNone/>
            </a:pPr>
            <a:r>
              <a:t/>
            </a:r>
            <a:endParaRPr sz="1555"/>
          </a:p>
          <a:p>
            <a:pPr indent="-302895" lvl="0" marL="457200" rtl="0" algn="l">
              <a:lnSpc>
                <a:spcPct val="70000"/>
              </a:lnSpc>
              <a:spcBef>
                <a:spcPts val="800"/>
              </a:spcBef>
              <a:spcAft>
                <a:spcPts val="0"/>
              </a:spcAft>
              <a:buSzPts val="1170"/>
              <a:buChar char="●"/>
            </a:pPr>
            <a:r>
              <a:rPr lang="en" sz="1555"/>
              <a:t>After header, a table of alignments of each read to the genome.</a:t>
            </a:r>
            <a:endParaRPr sz="1555"/>
          </a:p>
          <a:p>
            <a:pPr indent="0" lvl="0" marL="914400" rtl="0" algn="l">
              <a:lnSpc>
                <a:spcPct val="70000"/>
              </a:lnSpc>
              <a:spcBef>
                <a:spcPts val="800"/>
              </a:spcBef>
              <a:spcAft>
                <a:spcPts val="0"/>
              </a:spcAft>
              <a:buSzPts val="605"/>
              <a:buNone/>
            </a:pPr>
            <a:r>
              <a:t/>
            </a:r>
            <a:endParaRPr sz="1555"/>
          </a:p>
          <a:p>
            <a:pPr indent="-302895" lvl="0" marL="457200" rtl="0" algn="l">
              <a:lnSpc>
                <a:spcPct val="70000"/>
              </a:lnSpc>
              <a:spcBef>
                <a:spcPts val="800"/>
              </a:spcBef>
              <a:spcAft>
                <a:spcPts val="0"/>
              </a:spcAft>
              <a:buSzPts val="1170"/>
              <a:buChar char="●"/>
            </a:pPr>
            <a:r>
              <a:rPr lang="en" sz="1555"/>
              <a:t>Alignment reports often very large files.</a:t>
            </a:r>
            <a:endParaRPr sz="1555"/>
          </a:p>
          <a:p>
            <a:pPr indent="0" lvl="0" marL="914400" rtl="0" algn="l">
              <a:lnSpc>
                <a:spcPct val="70000"/>
              </a:lnSpc>
              <a:spcBef>
                <a:spcPts val="800"/>
              </a:spcBef>
              <a:spcAft>
                <a:spcPts val="0"/>
              </a:spcAft>
              <a:buSzPts val="605"/>
              <a:buNone/>
            </a:pPr>
            <a:r>
              <a:t/>
            </a:r>
            <a:endParaRPr sz="1555"/>
          </a:p>
          <a:p>
            <a:pPr indent="-302895" lvl="0" marL="457200" rtl="0" algn="l">
              <a:lnSpc>
                <a:spcPct val="180000"/>
              </a:lnSpc>
              <a:spcBef>
                <a:spcPts val="800"/>
              </a:spcBef>
              <a:spcAft>
                <a:spcPts val="0"/>
              </a:spcAft>
              <a:buSzPts val="1170"/>
              <a:buChar char="●"/>
            </a:pPr>
            <a:r>
              <a:rPr lang="en" sz="1555"/>
              <a:t>Binary Alignment/Map (BAM) extension used for compressed SAM files.</a:t>
            </a:r>
            <a:endParaRPr sz="1555"/>
          </a:p>
          <a:p>
            <a:pPr indent="-302895" lvl="0" marL="457200" rtl="0" algn="l">
              <a:lnSpc>
                <a:spcPct val="180000"/>
              </a:lnSpc>
              <a:spcBef>
                <a:spcPts val="0"/>
              </a:spcBef>
              <a:spcAft>
                <a:spcPts val="0"/>
              </a:spcAft>
              <a:buSzPts val="1170"/>
              <a:buChar char="●"/>
            </a:pPr>
            <a:r>
              <a:rPr lang="en" sz="1555"/>
              <a:t>Indexed BAM -&gt; BAI</a:t>
            </a:r>
            <a:endParaRPr sz="1555"/>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pic>
        <p:nvPicPr>
          <p:cNvPr id="773" name="Google Shape;773;p99"/>
          <p:cNvPicPr preferRelativeResize="0"/>
          <p:nvPr/>
        </p:nvPicPr>
        <p:blipFill>
          <a:blip r:embed="rId3">
            <a:alphaModFix/>
          </a:blip>
          <a:stretch>
            <a:fillRect/>
          </a:stretch>
        </p:blipFill>
        <p:spPr>
          <a:xfrm>
            <a:off x="84725" y="2804941"/>
            <a:ext cx="8839201" cy="2329821"/>
          </a:xfrm>
          <a:prstGeom prst="rect">
            <a:avLst/>
          </a:prstGeom>
          <a:noFill/>
          <a:ln>
            <a:noFill/>
          </a:ln>
        </p:spPr>
      </p:pic>
      <p:pic>
        <p:nvPicPr>
          <p:cNvPr id="774" name="Google Shape;774;p99"/>
          <p:cNvPicPr preferRelativeResize="0"/>
          <p:nvPr/>
        </p:nvPicPr>
        <p:blipFill>
          <a:blip r:embed="rId4">
            <a:alphaModFix/>
          </a:blip>
          <a:stretch>
            <a:fillRect/>
          </a:stretch>
        </p:blipFill>
        <p:spPr>
          <a:xfrm>
            <a:off x="160925" y="395850"/>
            <a:ext cx="8478075" cy="2561500"/>
          </a:xfrm>
          <a:prstGeom prst="rect">
            <a:avLst/>
          </a:prstGeom>
          <a:noFill/>
          <a:ln>
            <a:noFill/>
          </a:ln>
        </p:spPr>
      </p:pic>
      <p:sp>
        <p:nvSpPr>
          <p:cNvPr id="775" name="Google Shape;775;p99"/>
          <p:cNvSpPr txBox="1"/>
          <p:nvPr>
            <p:ph type="title"/>
          </p:nvPr>
        </p:nvSpPr>
        <p:spPr>
          <a:xfrm>
            <a:off x="152400" y="35616"/>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From the alignment to SAM format</a:t>
            </a:r>
            <a:endParaRPr/>
          </a:p>
        </p:txBody>
      </p:sp>
      <p:pic>
        <p:nvPicPr>
          <p:cNvPr id="776" name="Google Shape;776;p99"/>
          <p:cNvPicPr preferRelativeResize="0"/>
          <p:nvPr/>
        </p:nvPicPr>
        <p:blipFill>
          <a:blip r:embed="rId5">
            <a:alphaModFix/>
          </a:blip>
          <a:stretch>
            <a:fillRect/>
          </a:stretch>
        </p:blipFill>
        <p:spPr>
          <a:xfrm>
            <a:off x="5585075" y="1435550"/>
            <a:ext cx="2812300" cy="482100"/>
          </a:xfrm>
          <a:prstGeom prst="rect">
            <a:avLst/>
          </a:prstGeom>
          <a:noFill/>
          <a:ln>
            <a:noFill/>
          </a:ln>
        </p:spPr>
      </p:pic>
      <p:sp>
        <p:nvSpPr>
          <p:cNvPr id="777" name="Google Shape;777;p99"/>
          <p:cNvSpPr txBox="1"/>
          <p:nvPr/>
        </p:nvSpPr>
        <p:spPr>
          <a:xfrm>
            <a:off x="7141975" y="3058650"/>
            <a:ext cx="1423200" cy="489300"/>
          </a:xfrm>
          <a:prstGeom prst="rect">
            <a:avLst/>
          </a:prstGeom>
          <a:noFill/>
          <a:ln>
            <a:noFill/>
          </a:ln>
        </p:spPr>
        <p:txBody>
          <a:bodyPr anchorCtr="0" anchor="t" bIns="91425" lIns="91425" spcFirstLastPara="1" rIns="91425" wrap="square" tIns="91425">
            <a:spAutoFit/>
          </a:bodyPr>
          <a:lstStyle/>
          <a:p>
            <a:pPr indent="0" lvl="0" marL="0" rtl="0" algn="r">
              <a:lnSpc>
                <a:spcPct val="90000"/>
              </a:lnSpc>
              <a:spcBef>
                <a:spcPts val="0"/>
              </a:spcBef>
              <a:spcAft>
                <a:spcPts val="0"/>
              </a:spcAft>
              <a:buNone/>
            </a:pPr>
            <a:r>
              <a:rPr b="1" lang="en" sz="2200">
                <a:solidFill>
                  <a:srgbClr val="1155CC"/>
                </a:solidFill>
                <a:latin typeface="Helvetica Neue"/>
                <a:ea typeface="Helvetica Neue"/>
                <a:cs typeface="Helvetica Neue"/>
                <a:sym typeface="Helvetica Neue"/>
              </a:rPr>
              <a:t>SAM</a:t>
            </a:r>
            <a:endParaRPr sz="300"/>
          </a:p>
        </p:txBody>
      </p:sp>
      <p:sp>
        <p:nvSpPr>
          <p:cNvPr id="778" name="Google Shape;778;p99"/>
          <p:cNvSpPr txBox="1"/>
          <p:nvPr/>
        </p:nvSpPr>
        <p:spPr>
          <a:xfrm>
            <a:off x="6832400" y="557050"/>
            <a:ext cx="1632900" cy="489300"/>
          </a:xfrm>
          <a:prstGeom prst="rect">
            <a:avLst/>
          </a:prstGeom>
          <a:noFill/>
          <a:ln>
            <a:noFill/>
          </a:ln>
        </p:spPr>
        <p:txBody>
          <a:bodyPr anchorCtr="0" anchor="t" bIns="91425" lIns="91425" spcFirstLastPara="1" rIns="91425" wrap="square" tIns="91425">
            <a:spAutoFit/>
          </a:bodyPr>
          <a:lstStyle/>
          <a:p>
            <a:pPr indent="0" lvl="0" marL="0" rtl="0" algn="r">
              <a:lnSpc>
                <a:spcPct val="90000"/>
              </a:lnSpc>
              <a:spcBef>
                <a:spcPts val="0"/>
              </a:spcBef>
              <a:spcAft>
                <a:spcPts val="0"/>
              </a:spcAft>
              <a:buNone/>
            </a:pPr>
            <a:r>
              <a:rPr b="1" lang="en" sz="2200">
                <a:solidFill>
                  <a:srgbClr val="1155CC"/>
                </a:solidFill>
                <a:latin typeface="Helvetica Neue"/>
                <a:ea typeface="Helvetica Neue"/>
                <a:cs typeface="Helvetica Neue"/>
                <a:sym typeface="Helvetica Neue"/>
              </a:rPr>
              <a:t>Alignment</a:t>
            </a:r>
            <a:endParaRPr sz="300"/>
          </a:p>
        </p:txBody>
      </p:sp>
      <p:sp>
        <p:nvSpPr>
          <p:cNvPr id="779" name="Google Shape;779;p99"/>
          <p:cNvSpPr/>
          <p:nvPr/>
        </p:nvSpPr>
        <p:spPr>
          <a:xfrm>
            <a:off x="372875" y="3125575"/>
            <a:ext cx="2270100" cy="416700"/>
          </a:xfrm>
          <a:prstGeom prst="rect">
            <a:avLst/>
          </a:prstGeom>
          <a:no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99"/>
          <p:cNvSpPr/>
          <p:nvPr/>
        </p:nvSpPr>
        <p:spPr>
          <a:xfrm>
            <a:off x="372875" y="3530800"/>
            <a:ext cx="7260000" cy="1229400"/>
          </a:xfrm>
          <a:prstGeom prst="rect">
            <a:avLst/>
          </a:prstGeom>
          <a:no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99"/>
          <p:cNvSpPr txBox="1"/>
          <p:nvPr/>
        </p:nvSpPr>
        <p:spPr>
          <a:xfrm>
            <a:off x="2024200" y="3224475"/>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1155CC"/>
                </a:solidFill>
                <a:latin typeface="Helvetica Neue"/>
                <a:ea typeface="Helvetica Neue"/>
                <a:cs typeface="Helvetica Neue"/>
                <a:sym typeface="Helvetica Neue"/>
              </a:rPr>
              <a:t>CIGAR string</a:t>
            </a:r>
            <a:endParaRPr sz="1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100"/>
          <p:cNvSpPr txBox="1"/>
          <p:nvPr>
            <p:ph idx="1" type="body"/>
          </p:nvPr>
        </p:nvSpPr>
        <p:spPr>
          <a:xfrm>
            <a:off x="331925" y="1175699"/>
            <a:ext cx="7886700" cy="3714300"/>
          </a:xfrm>
          <a:prstGeom prst="rect">
            <a:avLst/>
          </a:prstGeom>
          <a:noFill/>
          <a:ln>
            <a:noFill/>
          </a:ln>
        </p:spPr>
        <p:txBody>
          <a:bodyPr anchorCtr="0" anchor="t" bIns="0" lIns="137150" spcFirstLastPara="1" rIns="0" wrap="square" tIns="0">
            <a:spAutoFit/>
          </a:bodyPr>
          <a:lstStyle/>
          <a:p>
            <a:pPr indent="-336550" lvl="0" marL="342900" rtl="0" algn="l">
              <a:lnSpc>
                <a:spcPct val="130000"/>
              </a:lnSpc>
              <a:spcBef>
                <a:spcPts val="0"/>
              </a:spcBef>
              <a:spcAft>
                <a:spcPts val="0"/>
              </a:spcAft>
              <a:buClr>
                <a:srgbClr val="002B42"/>
              </a:buClr>
              <a:buSzPts val="1500"/>
              <a:buFont typeface="Arial"/>
              <a:buChar char="●"/>
            </a:pPr>
            <a:r>
              <a:rPr lang="en" sz="1900"/>
              <a:t>Much, much faster</a:t>
            </a:r>
            <a:endParaRPr sz="1900"/>
          </a:p>
          <a:p>
            <a:pPr indent="-336550" lvl="0" marL="342900" rtl="0" algn="l">
              <a:lnSpc>
                <a:spcPct val="130000"/>
              </a:lnSpc>
              <a:spcBef>
                <a:spcPts val="0"/>
              </a:spcBef>
              <a:spcAft>
                <a:spcPts val="0"/>
              </a:spcAft>
              <a:buSzPts val="1500"/>
              <a:buChar char="●"/>
            </a:pPr>
            <a:r>
              <a:rPr lang="en" sz="1900"/>
              <a:t>Less memory intensive than STAR</a:t>
            </a:r>
            <a:endParaRPr sz="1900"/>
          </a:p>
          <a:p>
            <a:pPr indent="-336550" lvl="0" marL="342900" rtl="0" algn="l">
              <a:lnSpc>
                <a:spcPct val="130000"/>
              </a:lnSpc>
              <a:spcBef>
                <a:spcPts val="0"/>
              </a:spcBef>
              <a:spcAft>
                <a:spcPts val="0"/>
              </a:spcAft>
              <a:buClr>
                <a:srgbClr val="002B42"/>
              </a:buClr>
              <a:buSzPts val="1500"/>
              <a:buFont typeface="Arial"/>
              <a:buChar char="●"/>
            </a:pPr>
            <a:r>
              <a:rPr lang="en" sz="1900"/>
              <a:t>They are called "pseudo" aligners because they do not perform the full alignment of each sequencing read to a reference genome or transcriptome. </a:t>
            </a:r>
            <a:endParaRPr sz="1900"/>
          </a:p>
          <a:p>
            <a:pPr indent="-336550" lvl="0" marL="342900" rtl="0" algn="l">
              <a:lnSpc>
                <a:spcPct val="130000"/>
              </a:lnSpc>
              <a:spcBef>
                <a:spcPts val="0"/>
              </a:spcBef>
              <a:spcAft>
                <a:spcPts val="0"/>
              </a:spcAft>
              <a:buClr>
                <a:srgbClr val="002B42"/>
              </a:buClr>
              <a:buSzPts val="1500"/>
              <a:buFont typeface="Arial"/>
              <a:buChar char="●"/>
            </a:pPr>
            <a:r>
              <a:rPr lang="en" sz="1900"/>
              <a:t>Pseudoaligners use a reference transcriptome to create a set of potential transcript sequences or exonic regions, respectively. Then, they map the reads to these sequences without attempting to align each read to its exact position in the reference.</a:t>
            </a:r>
            <a:endParaRPr sz="1900"/>
          </a:p>
          <a:p>
            <a:pPr indent="-336550" lvl="0" marL="342900" rtl="0" algn="l">
              <a:lnSpc>
                <a:spcPct val="130000"/>
              </a:lnSpc>
              <a:spcBef>
                <a:spcPts val="0"/>
              </a:spcBef>
              <a:spcAft>
                <a:spcPts val="0"/>
              </a:spcAft>
              <a:buClr>
                <a:srgbClr val="002B42"/>
              </a:buClr>
              <a:buSzPts val="1500"/>
              <a:buFont typeface="Arial"/>
              <a:buChar char="●"/>
            </a:pPr>
            <a:r>
              <a:rPr lang="en" sz="1900"/>
              <a:t>Examples of tools: Salmon, Kallisto</a:t>
            </a:r>
            <a:endParaRPr sz="1900"/>
          </a:p>
        </p:txBody>
      </p:sp>
      <p:sp>
        <p:nvSpPr>
          <p:cNvPr id="788" name="Google Shape;788;p100"/>
          <p:cNvSpPr txBox="1"/>
          <p:nvPr/>
        </p:nvSpPr>
        <p:spPr>
          <a:xfrm>
            <a:off x="272400" y="152400"/>
            <a:ext cx="8571000" cy="9762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2800">
                <a:solidFill>
                  <a:srgbClr val="1155CC"/>
                </a:solidFill>
                <a:latin typeface="Helvetica Neue"/>
                <a:ea typeface="Helvetica Neue"/>
                <a:cs typeface="Helvetica Neue"/>
                <a:sym typeface="Helvetica Neue"/>
              </a:rPr>
              <a:t>Pseudo-aligners</a:t>
            </a:r>
            <a:r>
              <a:rPr b="1" lang="en" sz="2800">
                <a:solidFill>
                  <a:srgbClr val="1155CC"/>
                </a:solidFill>
                <a:latin typeface="Helvetica Neue"/>
                <a:ea typeface="Helvetica Neue"/>
                <a:cs typeface="Helvetica Neue"/>
                <a:sym typeface="Helvetica Neue"/>
              </a:rPr>
              <a:t> identify the transcript that originated the read</a:t>
            </a:r>
            <a:r>
              <a:rPr b="1" lang="en" sz="2800">
                <a:solidFill>
                  <a:srgbClr val="1155CC"/>
                </a:solidFill>
                <a:latin typeface="Helvetica Neue"/>
                <a:ea typeface="Helvetica Neue"/>
                <a:cs typeface="Helvetica Neue"/>
                <a:sym typeface="Helvetica Neue"/>
              </a:rPr>
              <a:t> </a:t>
            </a:r>
            <a:endParaRPr b="1" sz="2800">
              <a:solidFill>
                <a:srgbClr val="1155CC"/>
              </a:solidFill>
              <a:latin typeface="Helvetica Neue"/>
              <a:ea typeface="Helvetica Neue"/>
              <a:cs typeface="Helvetica Neue"/>
              <a:sym typeface="Helvetica Neue"/>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pic>
        <p:nvPicPr>
          <p:cNvPr id="793" name="Google Shape;793;p101"/>
          <p:cNvPicPr preferRelativeResize="0"/>
          <p:nvPr/>
        </p:nvPicPr>
        <p:blipFill rotWithShape="1">
          <a:blip r:embed="rId3">
            <a:alphaModFix/>
          </a:blip>
          <a:srcRect b="0" l="0" r="0" t="9909"/>
          <a:stretch/>
        </p:blipFill>
        <p:spPr>
          <a:xfrm>
            <a:off x="152400" y="1844374"/>
            <a:ext cx="8839201" cy="1093625"/>
          </a:xfrm>
          <a:prstGeom prst="rect">
            <a:avLst/>
          </a:prstGeom>
          <a:noFill/>
          <a:ln>
            <a:noFill/>
          </a:ln>
        </p:spPr>
      </p:pic>
      <p:sp>
        <p:nvSpPr>
          <p:cNvPr id="794" name="Google Shape;794;p101"/>
          <p:cNvSpPr txBox="1"/>
          <p:nvPr/>
        </p:nvSpPr>
        <p:spPr>
          <a:xfrm>
            <a:off x="304800" y="4743300"/>
            <a:ext cx="883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Adapted from https://www.nature.com/articles/s41598-020-76881-x/figures/1</a:t>
            </a:r>
            <a:endParaRPr/>
          </a:p>
        </p:txBody>
      </p:sp>
      <p:sp>
        <p:nvSpPr>
          <p:cNvPr id="795" name="Google Shape;795;p101"/>
          <p:cNvSpPr txBox="1"/>
          <p:nvPr/>
        </p:nvSpPr>
        <p:spPr>
          <a:xfrm>
            <a:off x="272400" y="152400"/>
            <a:ext cx="8571000" cy="9762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Alignment tool summary </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102"/>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801" name="Google Shape;801;p102"/>
          <p:cNvSpPr txBox="1"/>
          <p:nvPr/>
        </p:nvSpPr>
        <p:spPr>
          <a:xfrm>
            <a:off x="54700" y="2474075"/>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1 Concepts: </a:t>
            </a:r>
            <a:endParaRPr b="1" sz="1200">
              <a:solidFill>
                <a:srgbClr val="741B47"/>
              </a:solidFill>
              <a:highlight>
                <a:srgbClr val="F7F6F3"/>
              </a:highlight>
            </a:endParaRPr>
          </a:p>
        </p:txBody>
      </p:sp>
      <p:sp>
        <p:nvSpPr>
          <p:cNvPr id="802" name="Google Shape;802;p102"/>
          <p:cNvSpPr/>
          <p:nvPr/>
        </p:nvSpPr>
        <p:spPr>
          <a:xfrm flipH="1">
            <a:off x="2835850" y="2015275"/>
            <a:ext cx="207300" cy="1088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02"/>
          <p:cNvSpPr txBox="1"/>
          <p:nvPr/>
        </p:nvSpPr>
        <p:spPr>
          <a:xfrm>
            <a:off x="54700" y="3589413"/>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a:solidFill>
                  <a:srgbClr val="741B47"/>
                </a:solidFill>
                <a:latin typeface="Helvetica Neue"/>
                <a:ea typeface="Helvetica Neue"/>
                <a:cs typeface="Helvetica Neue"/>
                <a:sym typeface="Helvetica Neue"/>
              </a:rPr>
              <a:t>Session 2 Concepts: </a:t>
            </a:r>
            <a:endParaRPr b="1" sz="1200">
              <a:solidFill>
                <a:srgbClr val="741B47"/>
              </a:solidFill>
              <a:highlight>
                <a:srgbClr val="F7F6F3"/>
              </a:highlight>
            </a:endParaRPr>
          </a:p>
          <a:p>
            <a:pPr indent="0" lvl="0" marL="0" rtl="0" algn="l">
              <a:spcBef>
                <a:spcPts val="0"/>
              </a:spcBef>
              <a:spcAft>
                <a:spcPts val="0"/>
              </a:spcAft>
              <a:buNone/>
            </a:pPr>
            <a:r>
              <a:t/>
            </a:r>
            <a:endParaRPr b="1">
              <a:solidFill>
                <a:srgbClr val="741B47"/>
              </a:solidFill>
              <a:latin typeface="Helvetica Neue"/>
              <a:ea typeface="Helvetica Neue"/>
              <a:cs typeface="Helvetica Neue"/>
              <a:sym typeface="Helvetica Neue"/>
            </a:endParaRPr>
          </a:p>
        </p:txBody>
      </p:sp>
      <p:sp>
        <p:nvSpPr>
          <p:cNvPr id="804" name="Google Shape;804;p102"/>
          <p:cNvSpPr/>
          <p:nvPr/>
        </p:nvSpPr>
        <p:spPr>
          <a:xfrm>
            <a:off x="3316325" y="2030150"/>
            <a:ext cx="1993500" cy="493800"/>
          </a:xfrm>
          <a:prstGeom prst="roundRect">
            <a:avLst>
              <a:gd fmla="val 16667" name="adj"/>
            </a:avLst>
          </a:prstGeom>
          <a:solidFill>
            <a:srgbClr val="CCCCC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805" name="Google Shape;805;p102"/>
          <p:cNvSpPr/>
          <p:nvPr/>
        </p:nvSpPr>
        <p:spPr>
          <a:xfrm>
            <a:off x="5445750" y="2030150"/>
            <a:ext cx="1727700" cy="493800"/>
          </a:xfrm>
          <a:prstGeom prst="roundRect">
            <a:avLst>
              <a:gd fmla="val 16667" name="adj"/>
            </a:avLst>
          </a:prstGeom>
          <a:solidFill>
            <a:srgbClr val="CCCCCC"/>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806" name="Google Shape;806;p102"/>
          <p:cNvSpPr/>
          <p:nvPr/>
        </p:nvSpPr>
        <p:spPr>
          <a:xfrm>
            <a:off x="3316325" y="3283863"/>
            <a:ext cx="1993500" cy="493800"/>
          </a:xfrm>
          <a:prstGeom prst="roundRect">
            <a:avLst>
              <a:gd fmla="val 16667" name="adj"/>
            </a:avLst>
          </a:prstGeom>
          <a:solidFill>
            <a:srgbClr val="CCCCC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807" name="Google Shape;807;p102"/>
          <p:cNvSpPr/>
          <p:nvPr/>
        </p:nvSpPr>
        <p:spPr>
          <a:xfrm>
            <a:off x="3316325" y="3886175"/>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808" name="Google Shape;808;p102"/>
          <p:cNvSpPr/>
          <p:nvPr/>
        </p:nvSpPr>
        <p:spPr>
          <a:xfrm>
            <a:off x="3316325" y="2681575"/>
            <a:ext cx="1993500" cy="493800"/>
          </a:xfrm>
          <a:prstGeom prst="roundRect">
            <a:avLst>
              <a:gd fmla="val 16667" name="adj"/>
            </a:avLst>
          </a:prstGeom>
          <a:solidFill>
            <a:srgbClr val="CCCCC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809" name="Google Shape;809;p102"/>
          <p:cNvSpPr/>
          <p:nvPr/>
        </p:nvSpPr>
        <p:spPr>
          <a:xfrm>
            <a:off x="5445750" y="2681575"/>
            <a:ext cx="1727700" cy="493800"/>
          </a:xfrm>
          <a:prstGeom prst="roundRect">
            <a:avLst>
              <a:gd fmla="val 16667" name="adj"/>
            </a:avLst>
          </a:prstGeom>
          <a:solidFill>
            <a:srgbClr val="CCCCCC"/>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810" name="Google Shape;810;p102"/>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811" name="Google Shape;811;p102"/>
          <p:cNvSpPr/>
          <p:nvPr/>
        </p:nvSpPr>
        <p:spPr>
          <a:xfrm>
            <a:off x="3316325" y="776450"/>
            <a:ext cx="1993500" cy="493800"/>
          </a:xfrm>
          <a:prstGeom prst="roundRect">
            <a:avLst>
              <a:gd fmla="val 16667" name="adj"/>
            </a:avLst>
          </a:prstGeom>
          <a:solidFill>
            <a:srgbClr val="CCCCC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question</a:t>
            </a:r>
            <a:endParaRPr b="1">
              <a:solidFill>
                <a:schemeClr val="accent2"/>
              </a:solidFill>
            </a:endParaRPr>
          </a:p>
        </p:txBody>
      </p:sp>
      <p:sp>
        <p:nvSpPr>
          <p:cNvPr id="812" name="Google Shape;812;p102"/>
          <p:cNvSpPr/>
          <p:nvPr/>
        </p:nvSpPr>
        <p:spPr>
          <a:xfrm>
            <a:off x="3316325" y="1403288"/>
            <a:ext cx="1993500" cy="493800"/>
          </a:xfrm>
          <a:prstGeom prst="roundRect">
            <a:avLst>
              <a:gd fmla="val 16667" name="adj"/>
            </a:avLst>
          </a:prstGeom>
          <a:solidFill>
            <a:srgbClr val="CCCCC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813" name="Google Shape;813;p102"/>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814" name="Google Shape;814;p102"/>
          <p:cNvSpPr/>
          <p:nvPr/>
        </p:nvSpPr>
        <p:spPr>
          <a:xfrm flipH="1">
            <a:off x="2835850" y="3259650"/>
            <a:ext cx="207300" cy="1088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02"/>
          <p:cNvSpPr txBox="1"/>
          <p:nvPr/>
        </p:nvSpPr>
        <p:spPr>
          <a:xfrm>
            <a:off x="7592050" y="2282038"/>
            <a:ext cx="156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Helvetica Neue"/>
                <a:ea typeface="Helvetica Neue"/>
                <a:cs typeface="Helvetica Neue"/>
                <a:sym typeface="Helvetica Neue"/>
              </a:rPr>
              <a:t>Session 1 Demo</a:t>
            </a:r>
            <a:endParaRPr b="1" sz="1200">
              <a:solidFill>
                <a:schemeClr val="accent2"/>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816" name="Google Shape;816;p102"/>
          <p:cNvSpPr/>
          <p:nvPr/>
        </p:nvSpPr>
        <p:spPr>
          <a:xfrm flipH="1" rot="10800000">
            <a:off x="7248950" y="2015175"/>
            <a:ext cx="267600" cy="10794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02"/>
          <p:cNvSpPr txBox="1"/>
          <p:nvPr/>
        </p:nvSpPr>
        <p:spPr>
          <a:xfrm>
            <a:off x="226100" y="4586700"/>
            <a:ext cx="8838300" cy="367800"/>
          </a:xfrm>
          <a:prstGeom prst="rect">
            <a:avLst/>
          </a:prstGeom>
          <a:noFill/>
          <a:ln>
            <a:noFill/>
          </a:ln>
        </p:spPr>
        <p:txBody>
          <a:bodyPr anchorCtr="0" anchor="t" bIns="91425" lIns="91425" spcFirstLastPara="1" rIns="91425" wrap="square" tIns="91425">
            <a:spAutoFit/>
          </a:bodyPr>
          <a:lstStyle/>
          <a:p>
            <a:pPr indent="0" lvl="0" marL="457200" rtl="0" algn="r">
              <a:lnSpc>
                <a:spcPct val="70000"/>
              </a:lnSpc>
              <a:spcBef>
                <a:spcPts val="1000"/>
              </a:spcBef>
              <a:spcAft>
                <a:spcPts val="0"/>
              </a:spcAft>
              <a:buNone/>
            </a:pPr>
            <a:r>
              <a:rPr b="1" lang="en" sz="1700">
                <a:solidFill>
                  <a:srgbClr val="002B42"/>
                </a:solidFill>
              </a:rPr>
              <a:t>Feb 26 - RNA-seq II: DGE analysis using R workshop</a:t>
            </a:r>
            <a:endParaRPr b="1" sz="1700">
              <a:solidFill>
                <a:srgbClr val="262626"/>
              </a:solidFill>
              <a:highlight>
                <a:srgbClr val="F7F6F3"/>
              </a:highlight>
            </a:endParaRPr>
          </a:p>
        </p:txBody>
      </p:sp>
      <p:sp>
        <p:nvSpPr>
          <p:cNvPr id="818" name="Google Shape;818;p102"/>
          <p:cNvSpPr txBox="1"/>
          <p:nvPr/>
        </p:nvSpPr>
        <p:spPr>
          <a:xfrm>
            <a:off x="7581823" y="3495888"/>
            <a:ext cx="156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Helvetica Neue"/>
                <a:ea typeface="Helvetica Neue"/>
                <a:cs typeface="Helvetica Neue"/>
                <a:sym typeface="Helvetica Neue"/>
              </a:rPr>
              <a:t>Session 2 Demo</a:t>
            </a:r>
            <a:endParaRPr b="1" sz="1200">
              <a:solidFill>
                <a:schemeClr val="accent2"/>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819" name="Google Shape;819;p102"/>
          <p:cNvSpPr/>
          <p:nvPr/>
        </p:nvSpPr>
        <p:spPr>
          <a:xfrm flipH="1" rot="10800000">
            <a:off x="7238725" y="3334925"/>
            <a:ext cx="292800" cy="9735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0" name="Google Shape;820;p102"/>
          <p:cNvPicPr preferRelativeResize="0"/>
          <p:nvPr/>
        </p:nvPicPr>
        <p:blipFill>
          <a:blip r:embed="rId3">
            <a:alphaModFix/>
          </a:blip>
          <a:stretch>
            <a:fillRect/>
          </a:stretch>
        </p:blipFill>
        <p:spPr>
          <a:xfrm>
            <a:off x="6767525" y="147869"/>
            <a:ext cx="2011679" cy="51297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03"/>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Poll 6</a:t>
            </a:r>
            <a:endParaRPr/>
          </a:p>
        </p:txBody>
      </p:sp>
      <p:sp>
        <p:nvSpPr>
          <p:cNvPr id="826" name="Google Shape;826;p103"/>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None/>
            </a:pPr>
            <a:r>
              <a:rPr lang="en"/>
              <a:t>I want to perform differentially expression gene analysis between two conditions. </a:t>
            </a:r>
            <a:endParaRPr/>
          </a:p>
          <a:p>
            <a:pPr indent="0" lvl="0" marL="0" rtl="0" algn="l">
              <a:spcBef>
                <a:spcPts val="800"/>
              </a:spcBef>
              <a:spcAft>
                <a:spcPts val="0"/>
              </a:spcAft>
              <a:buNone/>
            </a:pPr>
            <a:r>
              <a:rPr lang="en"/>
              <a:t>Which alignment tool can be used</a:t>
            </a:r>
            <a:r>
              <a:rPr lang="en"/>
              <a:t>? </a:t>
            </a:r>
            <a:endParaRPr/>
          </a:p>
          <a:p>
            <a:pPr indent="-317500" lvl="0" marL="914400" rtl="0" algn="l">
              <a:spcBef>
                <a:spcPts val="800"/>
              </a:spcBef>
              <a:spcAft>
                <a:spcPts val="0"/>
              </a:spcAft>
              <a:buSzPts val="1400"/>
              <a:buAutoNum type="arabicPeriod"/>
            </a:pPr>
            <a:r>
              <a:rPr lang="en"/>
              <a:t>HISAT2</a:t>
            </a:r>
            <a:endParaRPr/>
          </a:p>
          <a:p>
            <a:pPr indent="-317500" lvl="0" marL="914400" rtl="0" algn="l">
              <a:spcBef>
                <a:spcPts val="0"/>
              </a:spcBef>
              <a:spcAft>
                <a:spcPts val="0"/>
              </a:spcAft>
              <a:buSzPts val="1400"/>
              <a:buAutoNum type="arabicPeriod"/>
            </a:pPr>
            <a:r>
              <a:rPr lang="en"/>
              <a:t>STAR</a:t>
            </a:r>
            <a:endParaRPr/>
          </a:p>
          <a:p>
            <a:pPr indent="-317500" lvl="0" marL="914400" rtl="0" algn="l">
              <a:spcBef>
                <a:spcPts val="0"/>
              </a:spcBef>
              <a:spcAft>
                <a:spcPts val="0"/>
              </a:spcAft>
              <a:buSzPts val="1400"/>
              <a:buAutoNum type="arabicPeriod"/>
            </a:pPr>
            <a:r>
              <a:rPr lang="en"/>
              <a:t>Pseudoaligners (like salmon)</a:t>
            </a:r>
            <a:endParaRPr/>
          </a:p>
          <a:p>
            <a:pPr indent="-317500" lvl="0" marL="914400" rtl="0" algn="l">
              <a:spcBef>
                <a:spcPts val="0"/>
              </a:spcBef>
              <a:spcAft>
                <a:spcPts val="0"/>
              </a:spcAft>
              <a:buSzPts val="1400"/>
              <a:buAutoNum type="arabicPeriod"/>
            </a:pPr>
            <a:r>
              <a:rPr lang="en"/>
              <a:t>All of the above</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104"/>
          <p:cNvSpPr txBox="1"/>
          <p:nvPr>
            <p:ph idx="1" type="body"/>
          </p:nvPr>
        </p:nvSpPr>
        <p:spPr>
          <a:xfrm>
            <a:off x="308925" y="940044"/>
            <a:ext cx="7886700" cy="3263400"/>
          </a:xfrm>
          <a:prstGeom prst="rect">
            <a:avLst/>
          </a:prstGeom>
        </p:spPr>
        <p:txBody>
          <a:bodyPr anchorCtr="0" anchor="t" bIns="0" lIns="0" spcFirstLastPara="1" rIns="0" wrap="square" tIns="0">
            <a:noAutofit/>
          </a:bodyPr>
          <a:lstStyle/>
          <a:p>
            <a:pPr indent="-387350" lvl="0" marL="457200" rtl="0" algn="l">
              <a:spcBef>
                <a:spcPts val="1000"/>
              </a:spcBef>
              <a:spcAft>
                <a:spcPts val="0"/>
              </a:spcAft>
              <a:buSzPts val="2500"/>
              <a:buFont typeface="Arial"/>
              <a:buChar char="●"/>
            </a:pPr>
            <a:r>
              <a:rPr lang="en" sz="2500">
                <a:latin typeface="Arial"/>
                <a:ea typeface="Arial"/>
                <a:cs typeface="Arial"/>
                <a:sym typeface="Arial"/>
              </a:rPr>
              <a:t>Input:</a:t>
            </a:r>
            <a:endParaRPr sz="2500">
              <a:latin typeface="Arial"/>
              <a:ea typeface="Arial"/>
              <a:cs typeface="Arial"/>
              <a:sym typeface="Arial"/>
            </a:endParaRPr>
          </a:p>
          <a:p>
            <a:pPr indent="-387350" lvl="1" marL="914400" rtl="0" algn="l">
              <a:spcBef>
                <a:spcPts val="0"/>
              </a:spcBef>
              <a:spcAft>
                <a:spcPts val="0"/>
              </a:spcAft>
              <a:buSzPts val="2500"/>
              <a:buFont typeface="Arial"/>
              <a:buChar char="○"/>
            </a:pPr>
            <a:r>
              <a:rPr lang="en" sz="2500">
                <a:latin typeface="Arial"/>
                <a:ea typeface="Arial"/>
                <a:cs typeface="Arial"/>
                <a:sym typeface="Arial"/>
              </a:rPr>
              <a:t>Alignment BAM file</a:t>
            </a:r>
            <a:endParaRPr sz="2500">
              <a:latin typeface="Arial"/>
              <a:ea typeface="Arial"/>
              <a:cs typeface="Arial"/>
              <a:sym typeface="Arial"/>
            </a:endParaRPr>
          </a:p>
          <a:p>
            <a:pPr indent="-387350" lvl="1" marL="914400" rtl="0" algn="l">
              <a:spcBef>
                <a:spcPts val="0"/>
              </a:spcBef>
              <a:spcAft>
                <a:spcPts val="0"/>
              </a:spcAft>
              <a:buSzPts val="2500"/>
              <a:buFont typeface="Arial"/>
              <a:buChar char="○"/>
            </a:pPr>
            <a:r>
              <a:rPr lang="en" sz="2500">
                <a:latin typeface="Arial"/>
                <a:ea typeface="Arial"/>
                <a:cs typeface="Arial"/>
                <a:sym typeface="Arial"/>
              </a:rPr>
              <a:t>Annotation SAF/GFF/GTF file</a:t>
            </a:r>
            <a:endParaRPr sz="2500">
              <a:latin typeface="Arial"/>
              <a:ea typeface="Arial"/>
              <a:cs typeface="Arial"/>
              <a:sym typeface="Arial"/>
            </a:endParaRPr>
          </a:p>
          <a:p>
            <a:pPr indent="0" lvl="0" marL="457200" rtl="0" algn="l">
              <a:spcBef>
                <a:spcPts val="1000"/>
              </a:spcBef>
              <a:spcAft>
                <a:spcPts val="0"/>
              </a:spcAft>
              <a:buNone/>
            </a:pPr>
            <a:r>
              <a:t/>
            </a:r>
            <a:endParaRPr sz="2500">
              <a:latin typeface="Arial"/>
              <a:ea typeface="Arial"/>
              <a:cs typeface="Arial"/>
              <a:sym typeface="Arial"/>
            </a:endParaRPr>
          </a:p>
          <a:p>
            <a:pPr indent="0" lvl="0" marL="0" rtl="0" algn="l">
              <a:spcBef>
                <a:spcPts val="0"/>
              </a:spcBef>
              <a:spcAft>
                <a:spcPts val="0"/>
              </a:spcAft>
              <a:buNone/>
            </a:pPr>
            <a:r>
              <a:t/>
            </a:r>
            <a:endParaRPr sz="1800">
              <a:solidFill>
                <a:schemeClr val="accent2"/>
              </a:solidFill>
              <a:latin typeface="Arial"/>
              <a:ea typeface="Arial"/>
              <a:cs typeface="Arial"/>
              <a:sym typeface="Arial"/>
            </a:endParaRPr>
          </a:p>
        </p:txBody>
      </p:sp>
      <p:pic>
        <p:nvPicPr>
          <p:cNvPr id="832" name="Google Shape;832;p104"/>
          <p:cNvPicPr preferRelativeResize="0"/>
          <p:nvPr/>
        </p:nvPicPr>
        <p:blipFill>
          <a:blip r:embed="rId3">
            <a:alphaModFix/>
          </a:blip>
          <a:stretch>
            <a:fillRect/>
          </a:stretch>
        </p:blipFill>
        <p:spPr>
          <a:xfrm>
            <a:off x="403525" y="2228850"/>
            <a:ext cx="5768676" cy="2635599"/>
          </a:xfrm>
          <a:prstGeom prst="rect">
            <a:avLst/>
          </a:prstGeom>
          <a:noFill/>
          <a:ln>
            <a:noFill/>
          </a:ln>
        </p:spPr>
      </p:pic>
      <p:sp>
        <p:nvSpPr>
          <p:cNvPr id="833" name="Google Shape;833;p104"/>
          <p:cNvSpPr txBox="1"/>
          <p:nvPr>
            <p:ph type="title"/>
          </p:nvPr>
        </p:nvSpPr>
        <p:spPr>
          <a:xfrm>
            <a:off x="102475" y="48575"/>
            <a:ext cx="84531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featureCounts</a:t>
            </a:r>
            <a:endParaRPr/>
          </a:p>
        </p:txBody>
      </p:sp>
      <p:sp>
        <p:nvSpPr>
          <p:cNvPr id="834" name="Google Shape;834;p104"/>
          <p:cNvSpPr txBox="1"/>
          <p:nvPr/>
        </p:nvSpPr>
        <p:spPr>
          <a:xfrm>
            <a:off x="6014575" y="3843800"/>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dk1"/>
                </a:solidFill>
              </a:rPr>
              <a:t>meta-feature</a:t>
            </a:r>
            <a:r>
              <a:rPr lang="en" sz="1100">
                <a:solidFill>
                  <a:schemeClr val="dk1"/>
                </a:solidFill>
              </a:rPr>
              <a:t> is the aggregation of a set of features with the same gene_id</a:t>
            </a:r>
            <a:endParaRPr/>
          </a:p>
        </p:txBody>
      </p:sp>
      <p:pic>
        <p:nvPicPr>
          <p:cNvPr id="835" name="Google Shape;835;p104"/>
          <p:cNvPicPr preferRelativeResize="0"/>
          <p:nvPr/>
        </p:nvPicPr>
        <p:blipFill>
          <a:blip r:embed="rId4">
            <a:alphaModFix/>
          </a:blip>
          <a:stretch>
            <a:fillRect/>
          </a:stretch>
        </p:blipFill>
        <p:spPr>
          <a:xfrm>
            <a:off x="5746700" y="1120836"/>
            <a:ext cx="3000000" cy="1108014"/>
          </a:xfrm>
          <a:prstGeom prst="rect">
            <a:avLst/>
          </a:prstGeom>
          <a:noFill/>
          <a:ln>
            <a:noFill/>
          </a:ln>
        </p:spPr>
      </p:pic>
      <p:sp>
        <p:nvSpPr>
          <p:cNvPr id="836" name="Google Shape;836;p104"/>
          <p:cNvSpPr txBox="1"/>
          <p:nvPr/>
        </p:nvSpPr>
        <p:spPr>
          <a:xfrm>
            <a:off x="5746700" y="2251438"/>
            <a:ext cx="3000000" cy="431100"/>
          </a:xfrm>
          <a:prstGeom prst="rect">
            <a:avLst/>
          </a:prstGeom>
          <a:noFill/>
          <a:ln>
            <a:noFill/>
          </a:ln>
        </p:spPr>
        <p:txBody>
          <a:bodyPr anchorCtr="0" anchor="t" bIns="91425" lIns="91425" spcFirstLastPara="1" rIns="91425" wrap="square" tIns="91425">
            <a:spAutoFit/>
          </a:bodyPr>
          <a:lstStyle/>
          <a:p>
            <a:pPr indent="0" lvl="0" marL="0" rtl="0" algn="r">
              <a:lnSpc>
                <a:spcPct val="90000"/>
              </a:lnSpc>
              <a:spcBef>
                <a:spcPts val="1000"/>
              </a:spcBef>
              <a:spcAft>
                <a:spcPts val="0"/>
              </a:spcAft>
              <a:buNone/>
            </a:pPr>
            <a:r>
              <a:rPr lang="en" sz="1600">
                <a:solidFill>
                  <a:srgbClr val="002B42"/>
                </a:solidFill>
              </a:rPr>
              <a:t>SAF</a:t>
            </a:r>
            <a:endParaRPr sz="16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05"/>
          <p:cNvSpPr txBox="1"/>
          <p:nvPr>
            <p:ph type="title"/>
          </p:nvPr>
        </p:nvSpPr>
        <p:spPr>
          <a:xfrm>
            <a:off x="114300" y="156025"/>
            <a:ext cx="84531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How many reads overlap annotated regions?</a:t>
            </a:r>
            <a:endParaRPr/>
          </a:p>
        </p:txBody>
      </p:sp>
      <p:sp>
        <p:nvSpPr>
          <p:cNvPr id="842" name="Google Shape;842;p105"/>
          <p:cNvSpPr txBox="1"/>
          <p:nvPr>
            <p:ph idx="1" type="body"/>
          </p:nvPr>
        </p:nvSpPr>
        <p:spPr>
          <a:xfrm>
            <a:off x="308925" y="785369"/>
            <a:ext cx="7886700" cy="326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100">
              <a:solidFill>
                <a:schemeClr val="accent2"/>
              </a:solidFill>
              <a:latin typeface="Arial"/>
              <a:ea typeface="Arial"/>
              <a:cs typeface="Arial"/>
              <a:sym typeface="Arial"/>
            </a:endParaRPr>
          </a:p>
          <a:p>
            <a:pPr indent="0" lvl="0" marL="457200" rtl="0" algn="l">
              <a:spcBef>
                <a:spcPts val="1000"/>
              </a:spcBef>
              <a:spcAft>
                <a:spcPts val="0"/>
              </a:spcAft>
              <a:buNone/>
            </a:pPr>
            <a:r>
              <a:rPr lang="en" sz="2200">
                <a:solidFill>
                  <a:srgbClr val="002B42"/>
                </a:solidFill>
                <a:latin typeface="Arial"/>
                <a:ea typeface="Arial"/>
                <a:cs typeface="Arial"/>
                <a:sym typeface="Arial"/>
              </a:rPr>
              <a:t>Use </a:t>
            </a:r>
            <a:r>
              <a:rPr lang="en" sz="2200" u="sng">
                <a:solidFill>
                  <a:schemeClr val="hlink"/>
                </a:solidFill>
                <a:latin typeface="Arial"/>
                <a:ea typeface="Arial"/>
                <a:cs typeface="Arial"/>
                <a:sym typeface="Arial"/>
                <a:hlinkClick r:id="rId3"/>
              </a:rPr>
              <a:t>featureCounts</a:t>
            </a:r>
            <a:endParaRPr sz="2200">
              <a:latin typeface="Arial"/>
              <a:ea typeface="Arial"/>
              <a:cs typeface="Arial"/>
              <a:sym typeface="Arial"/>
            </a:endParaRPr>
          </a:p>
          <a:p>
            <a:pPr indent="0" lvl="0" marL="457200" rtl="0" algn="l">
              <a:spcBef>
                <a:spcPts val="0"/>
              </a:spcBef>
              <a:spcAft>
                <a:spcPts val="0"/>
              </a:spcAft>
              <a:buNone/>
            </a:pPr>
            <a:r>
              <a:t/>
            </a:r>
            <a:endParaRPr sz="1500">
              <a:solidFill>
                <a:schemeClr val="accent2"/>
              </a:solidFill>
              <a:latin typeface="Arial"/>
              <a:ea typeface="Arial"/>
              <a:cs typeface="Arial"/>
              <a:sym typeface="Arial"/>
            </a:endParaRPr>
          </a:p>
          <a:p>
            <a:pPr indent="0" lvl="0" marL="457200" rtl="0" algn="l">
              <a:spcBef>
                <a:spcPts val="0"/>
              </a:spcBef>
              <a:spcAft>
                <a:spcPts val="0"/>
              </a:spcAft>
              <a:buNone/>
            </a:pPr>
            <a:r>
              <a:t/>
            </a:r>
            <a:endParaRPr sz="1500">
              <a:solidFill>
                <a:schemeClr val="accent2"/>
              </a:solidFill>
              <a:latin typeface="Arial"/>
              <a:ea typeface="Arial"/>
              <a:cs typeface="Arial"/>
              <a:sym typeface="Arial"/>
            </a:endParaRPr>
          </a:p>
        </p:txBody>
      </p:sp>
      <p:pic>
        <p:nvPicPr>
          <p:cNvPr id="843" name="Google Shape;843;p105"/>
          <p:cNvPicPr preferRelativeResize="0"/>
          <p:nvPr/>
        </p:nvPicPr>
        <p:blipFill rotWithShape="1">
          <a:blip r:embed="rId4">
            <a:alphaModFix/>
          </a:blip>
          <a:srcRect b="0" l="0" r="31497" t="0"/>
          <a:stretch/>
        </p:blipFill>
        <p:spPr>
          <a:xfrm>
            <a:off x="5626050" y="785375"/>
            <a:ext cx="2270150" cy="4187325"/>
          </a:xfrm>
          <a:prstGeom prst="rect">
            <a:avLst/>
          </a:prstGeom>
          <a:noFill/>
          <a:ln>
            <a:noFill/>
          </a:ln>
        </p:spPr>
      </p:pic>
      <p:pic>
        <p:nvPicPr>
          <p:cNvPr id="844" name="Google Shape;844;p105"/>
          <p:cNvPicPr preferRelativeResize="0"/>
          <p:nvPr/>
        </p:nvPicPr>
        <p:blipFill>
          <a:blip r:embed="rId5">
            <a:alphaModFix/>
          </a:blip>
          <a:stretch>
            <a:fillRect/>
          </a:stretch>
        </p:blipFill>
        <p:spPr>
          <a:xfrm>
            <a:off x="114300" y="1828427"/>
            <a:ext cx="5362826" cy="1342949"/>
          </a:xfrm>
          <a:prstGeom prst="rect">
            <a:avLst/>
          </a:prstGeom>
          <a:noFill/>
          <a:ln>
            <a:noFill/>
          </a:ln>
        </p:spPr>
      </p:pic>
      <p:sp>
        <p:nvSpPr>
          <p:cNvPr id="845" name="Google Shape;845;p105"/>
          <p:cNvSpPr txBox="1"/>
          <p:nvPr/>
        </p:nvSpPr>
        <p:spPr>
          <a:xfrm>
            <a:off x="179750" y="3235425"/>
            <a:ext cx="51159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p>
          <a:p>
            <a:pPr indent="0" lvl="0" marL="0" rtl="0" algn="l">
              <a:spcBef>
                <a:spcPts val="0"/>
              </a:spcBef>
              <a:spcAft>
                <a:spcPts val="0"/>
              </a:spcAft>
              <a:buNone/>
            </a:pPr>
            <a:r>
              <a:rPr lang="en" sz="1700">
                <a:solidFill>
                  <a:schemeClr val="dk1"/>
                </a:solidFill>
              </a:rPr>
              <a:t>N</a:t>
            </a:r>
            <a:r>
              <a:rPr lang="en" sz="1700">
                <a:solidFill>
                  <a:srgbClr val="2A2A2A"/>
                </a:solidFill>
                <a:highlight>
                  <a:schemeClr val="lt1"/>
                </a:highlight>
              </a:rPr>
              <a:t>arrow down the genomic region that could contain features overlapping with the query read</a:t>
            </a:r>
            <a:endParaRPr sz="1700">
              <a:solidFill>
                <a:srgbClr val="2A2A2A"/>
              </a:solidFill>
              <a:highlight>
                <a:schemeClr val="lt1"/>
              </a:highlight>
            </a:endParaRPr>
          </a:p>
          <a:p>
            <a:pPr indent="0" lvl="0" marL="0" rtl="0" algn="l">
              <a:spcBef>
                <a:spcPts val="0"/>
              </a:spcBef>
              <a:spcAft>
                <a:spcPts val="0"/>
              </a:spcAft>
              <a:buNone/>
            </a:pPr>
            <a:r>
              <a:t/>
            </a:r>
            <a:endParaRPr sz="1700"/>
          </a:p>
          <a:p>
            <a:pPr indent="0" lvl="0" marL="0" rtl="0" algn="l">
              <a:spcBef>
                <a:spcPts val="0"/>
              </a:spcBef>
              <a:spcAft>
                <a:spcPts val="0"/>
              </a:spcAft>
              <a:buNone/>
            </a:pPr>
            <a:r>
              <a:rPr lang="en" sz="1700"/>
              <a:t>Hierarchical data structure - features within blocks within bins</a:t>
            </a:r>
            <a:endParaRPr sz="1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4"/>
          <p:cNvSpPr txBox="1"/>
          <p:nvPr>
            <p:ph type="title"/>
          </p:nvPr>
        </p:nvSpPr>
        <p:spPr>
          <a:xfrm>
            <a:off x="628650" y="531341"/>
            <a:ext cx="78867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Library preparation affects the downstream analysis  </a:t>
            </a:r>
            <a:endParaRPr/>
          </a:p>
        </p:txBody>
      </p:sp>
      <p:sp>
        <p:nvSpPr>
          <p:cNvPr id="170" name="Google Shape;170;p34"/>
          <p:cNvSpPr txBox="1"/>
          <p:nvPr/>
        </p:nvSpPr>
        <p:spPr>
          <a:xfrm>
            <a:off x="695150" y="1731050"/>
            <a:ext cx="8087100" cy="1847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Helvetica Neue"/>
              <a:buChar char="●"/>
            </a:pPr>
            <a:r>
              <a:rPr lang="en" sz="1800">
                <a:latin typeface="Helvetica Neue"/>
                <a:ea typeface="Helvetica Neue"/>
                <a:cs typeface="Helvetica Neue"/>
                <a:sym typeface="Helvetica Neue"/>
              </a:rPr>
              <a:t>RNA quality is fundamental </a:t>
            </a:r>
            <a:endParaRPr sz="1800">
              <a:latin typeface="Helvetica Neue"/>
              <a:ea typeface="Helvetica Neue"/>
              <a:cs typeface="Helvetica Neue"/>
              <a:sym typeface="Helvetica Neue"/>
            </a:endParaRPr>
          </a:p>
          <a:p>
            <a:pPr indent="0" lvl="0" marL="0" rtl="0" algn="l">
              <a:spcBef>
                <a:spcPts val="0"/>
              </a:spcBef>
              <a:spcAft>
                <a:spcPts val="0"/>
              </a:spcAft>
              <a:buNone/>
            </a:pPr>
            <a:r>
              <a:t/>
            </a:r>
            <a:endParaRPr sz="1800">
              <a:latin typeface="Helvetica Neue"/>
              <a:ea typeface="Helvetica Neue"/>
              <a:cs typeface="Helvetica Neue"/>
              <a:sym typeface="Helvetica Neue"/>
            </a:endParaRPr>
          </a:p>
          <a:p>
            <a:pPr indent="-342900" lvl="0" marL="457200" rtl="0" algn="l">
              <a:spcBef>
                <a:spcPts val="0"/>
              </a:spcBef>
              <a:spcAft>
                <a:spcPts val="0"/>
              </a:spcAft>
              <a:buSzPts val="1800"/>
              <a:buFont typeface="Helvetica Neue"/>
              <a:buChar char="●"/>
            </a:pPr>
            <a:r>
              <a:rPr lang="en" sz="1800">
                <a:latin typeface="Helvetica Neue"/>
                <a:ea typeface="Helvetica Neue"/>
                <a:cs typeface="Helvetica Neue"/>
                <a:sym typeface="Helvetica Neue"/>
              </a:rPr>
              <a:t>RNA extraction method can affect the transcript abundance  </a:t>
            </a:r>
            <a:endParaRPr sz="1800">
              <a:latin typeface="Helvetica Neue"/>
              <a:ea typeface="Helvetica Neue"/>
              <a:cs typeface="Helvetica Neue"/>
              <a:sym typeface="Helvetica Neue"/>
            </a:endParaRPr>
          </a:p>
          <a:p>
            <a:pPr indent="0" lvl="0" marL="0" rtl="0" algn="l">
              <a:spcBef>
                <a:spcPts val="0"/>
              </a:spcBef>
              <a:spcAft>
                <a:spcPts val="0"/>
              </a:spcAft>
              <a:buNone/>
            </a:pPr>
            <a:r>
              <a:t/>
            </a:r>
            <a:endParaRPr sz="1800">
              <a:latin typeface="Helvetica Neue"/>
              <a:ea typeface="Helvetica Neue"/>
              <a:cs typeface="Helvetica Neue"/>
              <a:sym typeface="Helvetica Neue"/>
            </a:endParaRPr>
          </a:p>
          <a:p>
            <a:pPr indent="-342900" lvl="0" marL="457200" rtl="0" algn="l">
              <a:spcBef>
                <a:spcPts val="0"/>
              </a:spcBef>
              <a:spcAft>
                <a:spcPts val="0"/>
              </a:spcAft>
              <a:buSzPts val="1800"/>
              <a:buFont typeface="Helvetica Neue"/>
              <a:buChar char="●"/>
            </a:pPr>
            <a:r>
              <a:rPr lang="en" sz="1800">
                <a:latin typeface="Helvetica Neue"/>
                <a:ea typeface="Helvetica Neue"/>
                <a:cs typeface="Helvetica Neue"/>
                <a:sym typeface="Helvetica Neue"/>
              </a:rPr>
              <a:t>Choice of platform and library preparation protocol </a:t>
            </a:r>
            <a:endParaRPr sz="1800">
              <a:latin typeface="Helvetica Neue"/>
              <a:ea typeface="Helvetica Neue"/>
              <a:cs typeface="Helvetica Neue"/>
              <a:sym typeface="Helvetica Neue"/>
            </a:endParaRPr>
          </a:p>
          <a:p>
            <a:pPr indent="0" lvl="0" marL="0" rtl="0" algn="l">
              <a:spcBef>
                <a:spcPts val="0"/>
              </a:spcBef>
              <a:spcAft>
                <a:spcPts val="0"/>
              </a:spcAft>
              <a:buNone/>
            </a:pPr>
            <a:r>
              <a:t/>
            </a:r>
            <a:endParaRPr sz="1800">
              <a:latin typeface="Helvetica Neue"/>
              <a:ea typeface="Helvetica Neue"/>
              <a:cs typeface="Helvetica Neue"/>
              <a:sym typeface="Helvetica Neue"/>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106"/>
          <p:cNvSpPr txBox="1"/>
          <p:nvPr>
            <p:ph type="title"/>
          </p:nvPr>
        </p:nvSpPr>
        <p:spPr>
          <a:xfrm>
            <a:off x="117475" y="155450"/>
            <a:ext cx="8891100" cy="7368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2570"/>
              <a:t>Estimation of the strandness - directionality of the RNA molecule</a:t>
            </a:r>
            <a:endParaRPr sz="2570"/>
          </a:p>
        </p:txBody>
      </p:sp>
      <p:pic>
        <p:nvPicPr>
          <p:cNvPr id="851" name="Google Shape;851;p106"/>
          <p:cNvPicPr preferRelativeResize="0"/>
          <p:nvPr/>
        </p:nvPicPr>
        <p:blipFill>
          <a:blip r:embed="rId3">
            <a:alphaModFix/>
          </a:blip>
          <a:stretch>
            <a:fillRect/>
          </a:stretch>
        </p:blipFill>
        <p:spPr>
          <a:xfrm>
            <a:off x="319925" y="990641"/>
            <a:ext cx="4407407" cy="3637007"/>
          </a:xfrm>
          <a:prstGeom prst="rect">
            <a:avLst/>
          </a:prstGeom>
          <a:noFill/>
          <a:ln>
            <a:noFill/>
          </a:ln>
        </p:spPr>
      </p:pic>
      <p:sp>
        <p:nvSpPr>
          <p:cNvPr id="852" name="Google Shape;852;p106"/>
          <p:cNvSpPr txBox="1"/>
          <p:nvPr/>
        </p:nvSpPr>
        <p:spPr>
          <a:xfrm>
            <a:off x="4938550" y="874125"/>
            <a:ext cx="4129200" cy="24936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Char char="●"/>
            </a:pPr>
            <a:r>
              <a:rPr lang="en" sz="1500"/>
              <a:t>In a stranded forward library, reads map mostly on the genes located on forward strand (here gene1). </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With stranded reverse library, reads map mostly on genes on the reverse strand (here gene2).</a:t>
            </a:r>
            <a:endParaRPr sz="1500"/>
          </a:p>
          <a:p>
            <a:pPr indent="0" lvl="0" marL="457200" rtl="0" algn="l">
              <a:spcBef>
                <a:spcPts val="0"/>
              </a:spcBef>
              <a:spcAft>
                <a:spcPts val="0"/>
              </a:spcAft>
              <a:buNone/>
            </a:pPr>
            <a:r>
              <a:rPr lang="en" sz="1500"/>
              <a:t> </a:t>
            </a:r>
            <a:endParaRPr sz="1500"/>
          </a:p>
          <a:p>
            <a:pPr indent="-323850" lvl="0" marL="457200" rtl="0" algn="l">
              <a:spcBef>
                <a:spcPts val="0"/>
              </a:spcBef>
              <a:spcAft>
                <a:spcPts val="0"/>
              </a:spcAft>
              <a:buSzPts val="1500"/>
              <a:buChar char="●"/>
            </a:pPr>
            <a:r>
              <a:rPr lang="en" sz="1500"/>
              <a:t>With unstranded library, reads maps on genes on both strands.</a:t>
            </a:r>
            <a:endParaRPr sz="1500"/>
          </a:p>
        </p:txBody>
      </p:sp>
      <p:sp>
        <p:nvSpPr>
          <p:cNvPr id="853" name="Google Shape;853;p106"/>
          <p:cNvSpPr txBox="1"/>
          <p:nvPr/>
        </p:nvSpPr>
        <p:spPr>
          <a:xfrm>
            <a:off x="63925" y="4778550"/>
            <a:ext cx="6306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666666"/>
                </a:solidFill>
              </a:rPr>
              <a:t>Image source: https://training.galaxyproject.org/training-material/</a:t>
            </a:r>
            <a:endParaRPr sz="1200">
              <a:solidFill>
                <a:srgbClr val="666666"/>
              </a:solidFill>
            </a:endParaRPr>
          </a:p>
        </p:txBody>
      </p:sp>
      <p:pic>
        <p:nvPicPr>
          <p:cNvPr id="854" name="Google Shape;854;p106"/>
          <p:cNvPicPr preferRelativeResize="0"/>
          <p:nvPr/>
        </p:nvPicPr>
        <p:blipFill>
          <a:blip r:embed="rId4">
            <a:alphaModFix/>
          </a:blip>
          <a:stretch>
            <a:fillRect/>
          </a:stretch>
        </p:blipFill>
        <p:spPr>
          <a:xfrm>
            <a:off x="4997625" y="3367725"/>
            <a:ext cx="4011050" cy="17205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07"/>
          <p:cNvSpPr txBox="1"/>
          <p:nvPr>
            <p:ph type="title"/>
          </p:nvPr>
        </p:nvSpPr>
        <p:spPr>
          <a:xfrm>
            <a:off x="114300" y="156025"/>
            <a:ext cx="84531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featureCounts output</a:t>
            </a:r>
            <a:endParaRPr/>
          </a:p>
        </p:txBody>
      </p:sp>
      <p:sp>
        <p:nvSpPr>
          <p:cNvPr id="860" name="Google Shape;860;p107"/>
          <p:cNvSpPr txBox="1"/>
          <p:nvPr>
            <p:ph idx="1" type="body"/>
          </p:nvPr>
        </p:nvSpPr>
        <p:spPr>
          <a:xfrm>
            <a:off x="60625" y="773544"/>
            <a:ext cx="7886700" cy="3263400"/>
          </a:xfrm>
          <a:prstGeom prst="rect">
            <a:avLst/>
          </a:prstGeom>
        </p:spPr>
        <p:txBody>
          <a:bodyPr anchorCtr="0" anchor="t" bIns="0" lIns="0" spcFirstLastPara="1" rIns="0" wrap="square" tIns="0">
            <a:noAutofit/>
          </a:bodyPr>
          <a:lstStyle/>
          <a:p>
            <a:pPr indent="0" lvl="0" marL="457200" rtl="0" algn="l">
              <a:spcBef>
                <a:spcPts val="1000"/>
              </a:spcBef>
              <a:spcAft>
                <a:spcPts val="0"/>
              </a:spcAft>
              <a:buNone/>
            </a:pPr>
            <a:r>
              <a:t/>
            </a:r>
            <a:endParaRPr sz="2500">
              <a:latin typeface="Arial"/>
              <a:ea typeface="Arial"/>
              <a:cs typeface="Arial"/>
              <a:sym typeface="Arial"/>
            </a:endParaRPr>
          </a:p>
          <a:p>
            <a:pPr indent="-387350" lvl="1" marL="914400" rtl="0" algn="l">
              <a:spcBef>
                <a:spcPts val="1000"/>
              </a:spcBef>
              <a:spcAft>
                <a:spcPts val="0"/>
              </a:spcAft>
              <a:buSzPts val="2500"/>
              <a:buFont typeface="Arial"/>
              <a:buChar char="○"/>
            </a:pPr>
            <a:r>
              <a:rPr lang="en" sz="2500">
                <a:latin typeface="Arial"/>
                <a:ea typeface="Arial"/>
                <a:cs typeface="Arial"/>
                <a:sym typeface="Arial"/>
              </a:rPr>
              <a:t>count matrix (text file)</a:t>
            </a:r>
            <a:endParaRPr sz="2500">
              <a:latin typeface="Arial"/>
              <a:ea typeface="Arial"/>
              <a:cs typeface="Arial"/>
              <a:sym typeface="Arial"/>
            </a:endParaRPr>
          </a:p>
          <a:p>
            <a:pPr indent="-387350" lvl="1" marL="914400" rtl="0" algn="l">
              <a:spcBef>
                <a:spcPts val="0"/>
              </a:spcBef>
              <a:spcAft>
                <a:spcPts val="0"/>
              </a:spcAft>
              <a:buSzPts val="2500"/>
              <a:buFont typeface="Arial"/>
              <a:buChar char="○"/>
            </a:pPr>
            <a:r>
              <a:rPr lang="en" sz="2500">
                <a:latin typeface="Arial"/>
                <a:ea typeface="Arial"/>
                <a:cs typeface="Arial"/>
                <a:sym typeface="Arial"/>
              </a:rPr>
              <a:t>a summary file</a:t>
            </a:r>
            <a:endParaRPr sz="2500">
              <a:latin typeface="Arial"/>
              <a:ea typeface="Arial"/>
              <a:cs typeface="Arial"/>
              <a:sym typeface="Arial"/>
            </a:endParaRPr>
          </a:p>
          <a:p>
            <a:pPr indent="0" lvl="0" marL="457200" rtl="0" algn="l">
              <a:spcBef>
                <a:spcPts val="0"/>
              </a:spcBef>
              <a:spcAft>
                <a:spcPts val="0"/>
              </a:spcAft>
              <a:buNone/>
            </a:pPr>
            <a:r>
              <a:t/>
            </a:r>
            <a:endParaRPr sz="1800">
              <a:solidFill>
                <a:schemeClr val="accent2"/>
              </a:solidFill>
              <a:latin typeface="Arial"/>
              <a:ea typeface="Arial"/>
              <a:cs typeface="Arial"/>
              <a:sym typeface="Arial"/>
            </a:endParaRPr>
          </a:p>
          <a:p>
            <a:pPr indent="0" lvl="0" marL="457200" rtl="0" algn="l">
              <a:spcBef>
                <a:spcPts val="0"/>
              </a:spcBef>
              <a:spcAft>
                <a:spcPts val="0"/>
              </a:spcAft>
              <a:buNone/>
            </a:pPr>
            <a:r>
              <a:t/>
            </a:r>
            <a:endParaRPr sz="1800">
              <a:solidFill>
                <a:schemeClr val="accent2"/>
              </a:solidFill>
              <a:latin typeface="Arial"/>
              <a:ea typeface="Arial"/>
              <a:cs typeface="Arial"/>
              <a:sym typeface="Arial"/>
            </a:endParaRPr>
          </a:p>
        </p:txBody>
      </p:sp>
      <p:pic>
        <p:nvPicPr>
          <p:cNvPr id="861" name="Google Shape;861;p107"/>
          <p:cNvPicPr preferRelativeResize="0"/>
          <p:nvPr/>
        </p:nvPicPr>
        <p:blipFill>
          <a:blip r:embed="rId3">
            <a:alphaModFix/>
          </a:blip>
          <a:stretch>
            <a:fillRect/>
          </a:stretch>
        </p:blipFill>
        <p:spPr>
          <a:xfrm>
            <a:off x="4643700" y="1194250"/>
            <a:ext cx="4154950" cy="37560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108"/>
          <p:cNvSpPr txBox="1"/>
          <p:nvPr>
            <p:ph type="title"/>
          </p:nvPr>
        </p:nvSpPr>
        <p:spPr>
          <a:xfrm>
            <a:off x="128200" y="100400"/>
            <a:ext cx="88800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3200">
                <a:solidFill>
                  <a:srgbClr val="1155CC"/>
                </a:solidFill>
                <a:latin typeface="Arial"/>
                <a:ea typeface="Arial"/>
                <a:cs typeface="Arial"/>
                <a:sym typeface="Arial"/>
              </a:rPr>
              <a:t>Gene-wise counts should be normalized before comparing between samples</a:t>
            </a:r>
            <a:endParaRPr>
              <a:solidFill>
                <a:srgbClr val="1155CC"/>
              </a:solidFill>
            </a:endParaRPr>
          </a:p>
        </p:txBody>
      </p:sp>
      <p:pic>
        <p:nvPicPr>
          <p:cNvPr id="867" name="Google Shape;867;p108"/>
          <p:cNvPicPr preferRelativeResize="0"/>
          <p:nvPr/>
        </p:nvPicPr>
        <p:blipFill>
          <a:blip r:embed="rId3">
            <a:alphaModFix/>
          </a:blip>
          <a:stretch>
            <a:fillRect/>
          </a:stretch>
        </p:blipFill>
        <p:spPr>
          <a:xfrm>
            <a:off x="64025" y="939950"/>
            <a:ext cx="5037601" cy="2755099"/>
          </a:xfrm>
          <a:prstGeom prst="rect">
            <a:avLst/>
          </a:prstGeom>
          <a:noFill/>
          <a:ln>
            <a:noFill/>
          </a:ln>
        </p:spPr>
      </p:pic>
      <p:sp>
        <p:nvSpPr>
          <p:cNvPr id="868" name="Google Shape;868;p108"/>
          <p:cNvSpPr txBox="1"/>
          <p:nvPr>
            <p:ph idx="1" type="body"/>
          </p:nvPr>
        </p:nvSpPr>
        <p:spPr>
          <a:xfrm>
            <a:off x="4776025" y="1244038"/>
            <a:ext cx="4311000" cy="2692800"/>
          </a:xfrm>
          <a:prstGeom prst="rect">
            <a:avLst/>
          </a:prstGeom>
        </p:spPr>
        <p:txBody>
          <a:bodyPr anchorCtr="0" anchor="t" bIns="0" lIns="0" spcFirstLastPara="1" rIns="0" wrap="square" tIns="0">
            <a:normAutofit/>
          </a:bodyPr>
          <a:lstStyle/>
          <a:p>
            <a:pPr indent="-342900" lvl="0" marL="457200" rtl="0" algn="l">
              <a:lnSpc>
                <a:spcPct val="115000"/>
              </a:lnSpc>
              <a:spcBef>
                <a:spcPts val="1000"/>
              </a:spcBef>
              <a:spcAft>
                <a:spcPts val="0"/>
              </a:spcAft>
              <a:buClr>
                <a:srgbClr val="002B42"/>
              </a:buClr>
              <a:buSzPts val="1800"/>
              <a:buFont typeface="Arial"/>
              <a:buChar char="•"/>
            </a:pPr>
            <a:r>
              <a:rPr lang="en" sz="1800" u="sng">
                <a:latin typeface="Arial"/>
                <a:ea typeface="Arial"/>
                <a:cs typeface="Arial"/>
                <a:sym typeface="Arial"/>
              </a:rPr>
              <a:t>Library size</a:t>
            </a:r>
            <a:r>
              <a:rPr lang="en" sz="1800">
                <a:latin typeface="Arial"/>
                <a:ea typeface="Arial"/>
                <a:cs typeface="Arial"/>
                <a:sym typeface="Arial"/>
              </a:rPr>
              <a:t>: c</a:t>
            </a:r>
            <a:r>
              <a:rPr lang="en" sz="1800">
                <a:solidFill>
                  <a:srgbClr val="002B42"/>
                </a:solidFill>
                <a:latin typeface="Arial"/>
                <a:ea typeface="Arial"/>
                <a:cs typeface="Arial"/>
                <a:sym typeface="Arial"/>
              </a:rPr>
              <a:t>ounts can differ because of different library sizes (Sample A and Sample B)</a:t>
            </a:r>
            <a:endParaRPr sz="1800">
              <a:solidFill>
                <a:srgbClr val="002B42"/>
              </a:solidFill>
              <a:latin typeface="Arial"/>
              <a:ea typeface="Arial"/>
              <a:cs typeface="Arial"/>
              <a:sym typeface="Arial"/>
            </a:endParaRPr>
          </a:p>
          <a:p>
            <a:pPr indent="-342900" lvl="0" marL="457200" rtl="0" algn="l">
              <a:lnSpc>
                <a:spcPct val="115000"/>
              </a:lnSpc>
              <a:spcBef>
                <a:spcPts val="0"/>
              </a:spcBef>
              <a:spcAft>
                <a:spcPts val="0"/>
              </a:spcAft>
              <a:buClr>
                <a:srgbClr val="002B42"/>
              </a:buClr>
              <a:buSzPts val="1800"/>
              <a:buFont typeface="Arial"/>
              <a:buChar char="•"/>
            </a:pPr>
            <a:r>
              <a:rPr lang="en" sz="1800">
                <a:solidFill>
                  <a:srgbClr val="002B42"/>
                </a:solidFill>
                <a:latin typeface="Arial"/>
                <a:ea typeface="Arial"/>
                <a:cs typeface="Arial"/>
                <a:sym typeface="Arial"/>
              </a:rPr>
              <a:t>Real change in expression level of a gene vs non-biological reasons</a:t>
            </a:r>
            <a:endParaRPr sz="1800">
              <a:solidFill>
                <a:srgbClr val="002B42"/>
              </a:solidFill>
              <a:latin typeface="Arial"/>
              <a:ea typeface="Arial"/>
              <a:cs typeface="Arial"/>
              <a:sym typeface="Arial"/>
            </a:endParaRPr>
          </a:p>
          <a:p>
            <a:pPr indent="-342900" lvl="0" marL="457200" rtl="0" algn="l">
              <a:lnSpc>
                <a:spcPct val="115000"/>
              </a:lnSpc>
              <a:spcBef>
                <a:spcPts val="0"/>
              </a:spcBef>
              <a:spcAft>
                <a:spcPts val="0"/>
              </a:spcAft>
              <a:buClr>
                <a:srgbClr val="002B42"/>
              </a:buClr>
              <a:buSzPts val="1800"/>
              <a:buFont typeface="Arial"/>
              <a:buChar char="•"/>
            </a:pPr>
            <a:r>
              <a:rPr lang="en" sz="1800">
                <a:solidFill>
                  <a:srgbClr val="002B42"/>
                </a:solidFill>
                <a:latin typeface="Arial"/>
                <a:ea typeface="Arial"/>
                <a:cs typeface="Arial"/>
                <a:sym typeface="Arial"/>
              </a:rPr>
              <a:t>Need to estimate </a:t>
            </a:r>
            <a:r>
              <a:rPr lang="en" sz="1800">
                <a:latin typeface="Arial"/>
                <a:ea typeface="Arial"/>
                <a:cs typeface="Arial"/>
                <a:sym typeface="Arial"/>
              </a:rPr>
              <a:t>variability (dispersion)</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 sz="1800">
                <a:latin typeface="Arial"/>
                <a:ea typeface="Arial"/>
                <a:cs typeface="Arial"/>
                <a:sym typeface="Arial"/>
              </a:rPr>
              <a:t>Several steps and specific tools</a:t>
            </a:r>
            <a:endParaRPr sz="1800">
              <a:solidFill>
                <a:srgbClr val="002B42"/>
              </a:solidFill>
              <a:latin typeface="Arial"/>
              <a:ea typeface="Arial"/>
              <a:cs typeface="Arial"/>
              <a:sym typeface="Arial"/>
            </a:endParaRPr>
          </a:p>
        </p:txBody>
      </p:sp>
      <p:sp>
        <p:nvSpPr>
          <p:cNvPr id="869" name="Google Shape;869;p108"/>
          <p:cNvSpPr txBox="1"/>
          <p:nvPr/>
        </p:nvSpPr>
        <p:spPr>
          <a:xfrm>
            <a:off x="226100" y="4586700"/>
            <a:ext cx="8838300" cy="367800"/>
          </a:xfrm>
          <a:prstGeom prst="rect">
            <a:avLst/>
          </a:prstGeom>
          <a:noFill/>
          <a:ln>
            <a:noFill/>
          </a:ln>
        </p:spPr>
        <p:txBody>
          <a:bodyPr anchorCtr="0" anchor="t" bIns="91425" lIns="91425" spcFirstLastPara="1" rIns="91425" wrap="square" tIns="91425">
            <a:spAutoFit/>
          </a:bodyPr>
          <a:lstStyle/>
          <a:p>
            <a:pPr indent="0" lvl="0" marL="457200" rtl="0" algn="r">
              <a:lnSpc>
                <a:spcPct val="70000"/>
              </a:lnSpc>
              <a:spcBef>
                <a:spcPts val="1000"/>
              </a:spcBef>
              <a:spcAft>
                <a:spcPts val="0"/>
              </a:spcAft>
              <a:buNone/>
            </a:pPr>
            <a:r>
              <a:rPr b="1" lang="en" sz="1700">
                <a:solidFill>
                  <a:srgbClr val="002B42"/>
                </a:solidFill>
              </a:rPr>
              <a:t>Feb 26 - RNA-seq II: DGE analysis using R workshop</a:t>
            </a:r>
            <a:endParaRPr b="1" sz="1700">
              <a:solidFill>
                <a:srgbClr val="262626"/>
              </a:solidFill>
              <a:highlight>
                <a:srgbClr val="F7F6F3"/>
              </a:highlight>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09"/>
          <p:cNvSpPr txBox="1"/>
          <p:nvPr>
            <p:ph type="title"/>
          </p:nvPr>
        </p:nvSpPr>
        <p:spPr>
          <a:xfrm>
            <a:off x="628650" y="531341"/>
            <a:ext cx="7886700" cy="736800"/>
          </a:xfrm>
          <a:prstGeom prst="rect">
            <a:avLst/>
          </a:prstGeom>
        </p:spPr>
        <p:txBody>
          <a:bodyPr anchorCtr="0" anchor="t" bIns="0" lIns="0" spcFirstLastPara="1" rIns="0" wrap="square" tIns="0">
            <a:normAutofit fontScale="90000"/>
          </a:bodyPr>
          <a:lstStyle/>
          <a:p>
            <a:pPr indent="0" lvl="0" marL="0" rtl="0" algn="ctr">
              <a:spcBef>
                <a:spcPts val="0"/>
              </a:spcBef>
              <a:spcAft>
                <a:spcPts val="0"/>
              </a:spcAft>
              <a:buNone/>
            </a:pPr>
            <a:r>
              <a:rPr lang="en">
                <a:solidFill>
                  <a:srgbClr val="A64D79"/>
                </a:solidFill>
              </a:rPr>
              <a:t>Break (5 min) </a:t>
            </a:r>
            <a:endParaRPr>
              <a:solidFill>
                <a:srgbClr val="A64D79"/>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Need help? Please drop a question in the chat or speak up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110"/>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880" name="Google Shape;880;p110"/>
          <p:cNvSpPr txBox="1"/>
          <p:nvPr/>
        </p:nvSpPr>
        <p:spPr>
          <a:xfrm>
            <a:off x="54700" y="2474075"/>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1 Concepts: </a:t>
            </a:r>
            <a:endParaRPr b="1" sz="1200">
              <a:solidFill>
                <a:srgbClr val="741B47"/>
              </a:solidFill>
              <a:highlight>
                <a:srgbClr val="F7F6F3"/>
              </a:highlight>
            </a:endParaRPr>
          </a:p>
        </p:txBody>
      </p:sp>
      <p:sp>
        <p:nvSpPr>
          <p:cNvPr id="881" name="Google Shape;881;p110"/>
          <p:cNvSpPr/>
          <p:nvPr/>
        </p:nvSpPr>
        <p:spPr>
          <a:xfrm flipH="1">
            <a:off x="2835850" y="2015275"/>
            <a:ext cx="207300" cy="1088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10"/>
          <p:cNvSpPr txBox="1"/>
          <p:nvPr/>
        </p:nvSpPr>
        <p:spPr>
          <a:xfrm>
            <a:off x="54700" y="3589413"/>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a:solidFill>
                  <a:srgbClr val="741B47"/>
                </a:solidFill>
                <a:latin typeface="Helvetica Neue"/>
                <a:ea typeface="Helvetica Neue"/>
                <a:cs typeface="Helvetica Neue"/>
                <a:sym typeface="Helvetica Neue"/>
              </a:rPr>
              <a:t>Session 2 Concepts: </a:t>
            </a:r>
            <a:endParaRPr b="1" sz="1200">
              <a:solidFill>
                <a:srgbClr val="741B47"/>
              </a:solidFill>
              <a:highlight>
                <a:srgbClr val="F7F6F3"/>
              </a:highlight>
            </a:endParaRPr>
          </a:p>
          <a:p>
            <a:pPr indent="0" lvl="0" marL="0" rtl="0" algn="l">
              <a:spcBef>
                <a:spcPts val="0"/>
              </a:spcBef>
              <a:spcAft>
                <a:spcPts val="0"/>
              </a:spcAft>
              <a:buNone/>
            </a:pPr>
            <a:r>
              <a:t/>
            </a:r>
            <a:endParaRPr b="1">
              <a:solidFill>
                <a:srgbClr val="741B47"/>
              </a:solidFill>
              <a:latin typeface="Helvetica Neue"/>
              <a:ea typeface="Helvetica Neue"/>
              <a:cs typeface="Helvetica Neue"/>
              <a:sym typeface="Helvetica Neue"/>
            </a:endParaRPr>
          </a:p>
        </p:txBody>
      </p:sp>
      <p:sp>
        <p:nvSpPr>
          <p:cNvPr id="883" name="Google Shape;883;p110"/>
          <p:cNvSpPr/>
          <p:nvPr/>
        </p:nvSpPr>
        <p:spPr>
          <a:xfrm>
            <a:off x="3316325" y="2030150"/>
            <a:ext cx="1993500" cy="493800"/>
          </a:xfrm>
          <a:prstGeom prst="roundRect">
            <a:avLst>
              <a:gd fmla="val 16667" name="adj"/>
            </a:avLst>
          </a:prstGeom>
          <a:solidFill>
            <a:srgbClr val="CCCCC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884" name="Google Shape;884;p110"/>
          <p:cNvSpPr/>
          <p:nvPr/>
        </p:nvSpPr>
        <p:spPr>
          <a:xfrm>
            <a:off x="5445750" y="2030150"/>
            <a:ext cx="1727700" cy="493800"/>
          </a:xfrm>
          <a:prstGeom prst="roundRect">
            <a:avLst>
              <a:gd fmla="val 16667" name="adj"/>
            </a:avLst>
          </a:prstGeom>
          <a:solidFill>
            <a:srgbClr val="D9D9D9"/>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885" name="Google Shape;885;p110"/>
          <p:cNvSpPr/>
          <p:nvPr/>
        </p:nvSpPr>
        <p:spPr>
          <a:xfrm>
            <a:off x="3316325" y="3283863"/>
            <a:ext cx="1993500" cy="493800"/>
          </a:xfrm>
          <a:prstGeom prst="roundRect">
            <a:avLst>
              <a:gd fmla="val 16667" name="adj"/>
            </a:avLst>
          </a:prstGeom>
          <a:solidFill>
            <a:srgbClr val="CCCCC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886" name="Google Shape;886;p110"/>
          <p:cNvSpPr/>
          <p:nvPr/>
        </p:nvSpPr>
        <p:spPr>
          <a:xfrm>
            <a:off x="3316325" y="3886175"/>
            <a:ext cx="1993500" cy="493800"/>
          </a:xfrm>
          <a:prstGeom prst="roundRect">
            <a:avLst>
              <a:gd fmla="val 16667" name="adj"/>
            </a:avLst>
          </a:prstGeom>
          <a:solidFill>
            <a:srgbClr val="CCCCC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887" name="Google Shape;887;p110"/>
          <p:cNvSpPr/>
          <p:nvPr/>
        </p:nvSpPr>
        <p:spPr>
          <a:xfrm>
            <a:off x="3316325" y="2681575"/>
            <a:ext cx="1993500" cy="493800"/>
          </a:xfrm>
          <a:prstGeom prst="roundRect">
            <a:avLst>
              <a:gd fmla="val 16667" name="adj"/>
            </a:avLst>
          </a:prstGeom>
          <a:solidFill>
            <a:srgbClr val="CCCCC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888" name="Google Shape;888;p110"/>
          <p:cNvSpPr/>
          <p:nvPr/>
        </p:nvSpPr>
        <p:spPr>
          <a:xfrm>
            <a:off x="5445750" y="2681575"/>
            <a:ext cx="1727700" cy="493800"/>
          </a:xfrm>
          <a:prstGeom prst="roundRect">
            <a:avLst>
              <a:gd fmla="val 16667" name="adj"/>
            </a:avLst>
          </a:prstGeom>
          <a:solidFill>
            <a:srgbClr val="D9D9D9"/>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889" name="Google Shape;889;p110"/>
          <p:cNvSpPr/>
          <p:nvPr/>
        </p:nvSpPr>
        <p:spPr>
          <a:xfrm>
            <a:off x="5445750" y="3283875"/>
            <a:ext cx="1727700" cy="493800"/>
          </a:xfrm>
          <a:prstGeom prst="roundRect">
            <a:avLst>
              <a:gd fmla="val 16667" name="adj"/>
            </a:avLst>
          </a:prstGeom>
          <a:solidFill>
            <a:srgbClr val="F9CB9C"/>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890" name="Google Shape;890;p110"/>
          <p:cNvSpPr/>
          <p:nvPr/>
        </p:nvSpPr>
        <p:spPr>
          <a:xfrm>
            <a:off x="3316325" y="776450"/>
            <a:ext cx="1993500" cy="493800"/>
          </a:xfrm>
          <a:prstGeom prst="roundRect">
            <a:avLst>
              <a:gd fmla="val 16667" name="adj"/>
            </a:avLst>
          </a:prstGeom>
          <a:solidFill>
            <a:srgbClr val="CCCCC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question</a:t>
            </a:r>
            <a:endParaRPr b="1">
              <a:solidFill>
                <a:schemeClr val="accent2"/>
              </a:solidFill>
            </a:endParaRPr>
          </a:p>
        </p:txBody>
      </p:sp>
      <p:sp>
        <p:nvSpPr>
          <p:cNvPr id="891" name="Google Shape;891;p110"/>
          <p:cNvSpPr/>
          <p:nvPr/>
        </p:nvSpPr>
        <p:spPr>
          <a:xfrm>
            <a:off x="3316325" y="1403288"/>
            <a:ext cx="1993500" cy="493800"/>
          </a:xfrm>
          <a:prstGeom prst="roundRect">
            <a:avLst>
              <a:gd fmla="val 16667" name="adj"/>
            </a:avLst>
          </a:prstGeom>
          <a:solidFill>
            <a:srgbClr val="CCCCC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892" name="Google Shape;892;p110"/>
          <p:cNvSpPr/>
          <p:nvPr/>
        </p:nvSpPr>
        <p:spPr>
          <a:xfrm>
            <a:off x="5445750" y="3893249"/>
            <a:ext cx="1727700" cy="493800"/>
          </a:xfrm>
          <a:prstGeom prst="roundRect">
            <a:avLst>
              <a:gd fmla="val 16667" name="adj"/>
            </a:avLst>
          </a:prstGeom>
          <a:solidFill>
            <a:srgbClr val="F9CB9C"/>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893" name="Google Shape;893;p110"/>
          <p:cNvSpPr/>
          <p:nvPr/>
        </p:nvSpPr>
        <p:spPr>
          <a:xfrm flipH="1">
            <a:off x="2835850" y="3259650"/>
            <a:ext cx="207300" cy="1088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10"/>
          <p:cNvSpPr txBox="1"/>
          <p:nvPr/>
        </p:nvSpPr>
        <p:spPr>
          <a:xfrm>
            <a:off x="7592050" y="2282038"/>
            <a:ext cx="156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Helvetica Neue"/>
                <a:ea typeface="Helvetica Neue"/>
                <a:cs typeface="Helvetica Neue"/>
                <a:sym typeface="Helvetica Neue"/>
              </a:rPr>
              <a:t>Session 1 Demo</a:t>
            </a:r>
            <a:endParaRPr b="1" sz="1200">
              <a:solidFill>
                <a:schemeClr val="accent2"/>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895" name="Google Shape;895;p110"/>
          <p:cNvSpPr/>
          <p:nvPr/>
        </p:nvSpPr>
        <p:spPr>
          <a:xfrm flipH="1" rot="10800000">
            <a:off x="7248950" y="2015175"/>
            <a:ext cx="267600" cy="10794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10"/>
          <p:cNvSpPr txBox="1"/>
          <p:nvPr/>
        </p:nvSpPr>
        <p:spPr>
          <a:xfrm>
            <a:off x="226100" y="4586700"/>
            <a:ext cx="8838300" cy="367800"/>
          </a:xfrm>
          <a:prstGeom prst="rect">
            <a:avLst/>
          </a:prstGeom>
          <a:noFill/>
          <a:ln>
            <a:noFill/>
          </a:ln>
        </p:spPr>
        <p:txBody>
          <a:bodyPr anchorCtr="0" anchor="t" bIns="91425" lIns="91425" spcFirstLastPara="1" rIns="91425" wrap="square" tIns="91425">
            <a:spAutoFit/>
          </a:bodyPr>
          <a:lstStyle/>
          <a:p>
            <a:pPr indent="0" lvl="0" marL="457200" rtl="0" algn="r">
              <a:lnSpc>
                <a:spcPct val="70000"/>
              </a:lnSpc>
              <a:spcBef>
                <a:spcPts val="1000"/>
              </a:spcBef>
              <a:spcAft>
                <a:spcPts val="0"/>
              </a:spcAft>
              <a:buNone/>
            </a:pPr>
            <a:r>
              <a:rPr b="1" lang="en" sz="1700">
                <a:solidFill>
                  <a:srgbClr val="002B42"/>
                </a:solidFill>
              </a:rPr>
              <a:t>Feb 26 - RNA-seq II: DGE analysis using R workshop</a:t>
            </a:r>
            <a:endParaRPr b="1" sz="1700">
              <a:solidFill>
                <a:srgbClr val="262626"/>
              </a:solidFill>
              <a:highlight>
                <a:srgbClr val="F7F6F3"/>
              </a:highlight>
            </a:endParaRPr>
          </a:p>
        </p:txBody>
      </p:sp>
      <p:sp>
        <p:nvSpPr>
          <p:cNvPr id="897" name="Google Shape;897;p110"/>
          <p:cNvSpPr txBox="1"/>
          <p:nvPr/>
        </p:nvSpPr>
        <p:spPr>
          <a:xfrm>
            <a:off x="7581823" y="3495888"/>
            <a:ext cx="156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Helvetica Neue"/>
                <a:ea typeface="Helvetica Neue"/>
                <a:cs typeface="Helvetica Neue"/>
                <a:sym typeface="Helvetica Neue"/>
              </a:rPr>
              <a:t>Session 2 Demo</a:t>
            </a:r>
            <a:endParaRPr b="1" sz="1200">
              <a:solidFill>
                <a:schemeClr val="accent2"/>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898" name="Google Shape;898;p110"/>
          <p:cNvSpPr/>
          <p:nvPr/>
        </p:nvSpPr>
        <p:spPr>
          <a:xfrm flipH="1" rot="10800000">
            <a:off x="7238725" y="3334925"/>
            <a:ext cx="292800" cy="9735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9" name="Google Shape;899;p110"/>
          <p:cNvPicPr preferRelativeResize="0"/>
          <p:nvPr/>
        </p:nvPicPr>
        <p:blipFill>
          <a:blip r:embed="rId3">
            <a:alphaModFix/>
          </a:blip>
          <a:stretch>
            <a:fillRect/>
          </a:stretch>
        </p:blipFill>
        <p:spPr>
          <a:xfrm>
            <a:off x="6767525" y="147869"/>
            <a:ext cx="2011679" cy="512979"/>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111"/>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Demo using Docker</a:t>
            </a:r>
            <a:endParaRPr/>
          </a:p>
        </p:txBody>
      </p:sp>
      <p:sp>
        <p:nvSpPr>
          <p:cNvPr id="905" name="Google Shape;905;p111"/>
          <p:cNvSpPr txBox="1"/>
          <p:nvPr>
            <p:ph idx="1" type="body"/>
          </p:nvPr>
        </p:nvSpPr>
        <p:spPr>
          <a:xfrm>
            <a:off x="628650" y="1322294"/>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None/>
            </a:pPr>
            <a:r>
              <a:t/>
            </a:r>
            <a:endParaRPr sz="2400">
              <a:latin typeface="Arial"/>
              <a:ea typeface="Arial"/>
              <a:cs typeface="Arial"/>
              <a:sym typeface="Arial"/>
            </a:endParaRPr>
          </a:p>
          <a:p>
            <a:pPr indent="-381000" lvl="0" marL="457200" rtl="0" algn="l">
              <a:spcBef>
                <a:spcPts val="800"/>
              </a:spcBef>
              <a:spcAft>
                <a:spcPts val="0"/>
              </a:spcAft>
              <a:buSzPts val="2400"/>
              <a:buFont typeface="Arial"/>
              <a:buChar char="●"/>
            </a:pPr>
            <a:r>
              <a:rPr lang="en" sz="2400">
                <a:latin typeface="Arial"/>
                <a:ea typeface="Arial"/>
                <a:cs typeface="Arial"/>
                <a:sym typeface="Arial"/>
              </a:rPr>
              <a:t>Run STAR to align the reads to the reference genome</a:t>
            </a:r>
            <a:endParaRPr sz="2400">
              <a:latin typeface="Arial"/>
              <a:ea typeface="Arial"/>
              <a:cs typeface="Arial"/>
              <a:sym typeface="Arial"/>
            </a:endParaRPr>
          </a:p>
          <a:p>
            <a:pPr indent="0" lvl="0" marL="0" rtl="0" algn="l">
              <a:spcBef>
                <a:spcPts val="800"/>
              </a:spcBef>
              <a:spcAft>
                <a:spcPts val="0"/>
              </a:spcAft>
              <a:buNone/>
            </a:pPr>
            <a:r>
              <a:t/>
            </a:r>
            <a:endParaRPr sz="2400">
              <a:latin typeface="Arial"/>
              <a:ea typeface="Arial"/>
              <a:cs typeface="Arial"/>
              <a:sym typeface="Arial"/>
            </a:endParaRPr>
          </a:p>
          <a:p>
            <a:pPr indent="-381000" lvl="0" marL="457200" rtl="0" algn="l">
              <a:spcBef>
                <a:spcPts val="800"/>
              </a:spcBef>
              <a:spcAft>
                <a:spcPts val="0"/>
              </a:spcAft>
              <a:buSzPts val="2400"/>
              <a:buChar char="●"/>
            </a:pPr>
            <a:r>
              <a:rPr lang="en" sz="2400">
                <a:latin typeface="Arial"/>
                <a:ea typeface="Arial"/>
                <a:cs typeface="Arial"/>
                <a:sym typeface="Arial"/>
              </a:rPr>
              <a:t>Run featureCounts to tally counts</a:t>
            </a:r>
            <a:endParaRPr sz="2400">
              <a:latin typeface="Arial"/>
              <a:ea typeface="Arial"/>
              <a:cs typeface="Arial"/>
              <a:sym typeface="Arial"/>
            </a:endParaRPr>
          </a:p>
          <a:p>
            <a:pPr indent="0" lvl="0" marL="0" rtl="0" algn="l">
              <a:spcBef>
                <a:spcPts val="800"/>
              </a:spcBef>
              <a:spcAft>
                <a:spcPts val="0"/>
              </a:spcAft>
              <a:buNone/>
            </a:pPr>
            <a:r>
              <a:t/>
            </a:r>
            <a:endParaRPr sz="2400">
              <a:latin typeface="Arial"/>
              <a:ea typeface="Arial"/>
              <a:cs typeface="Arial"/>
              <a:sym typeface="Arial"/>
            </a:endParaRPr>
          </a:p>
          <a:p>
            <a:pPr indent="0" lvl="0" marL="0" rtl="0" algn="l">
              <a:spcBef>
                <a:spcPts val="800"/>
              </a:spcBef>
              <a:spcAft>
                <a:spcPts val="0"/>
              </a:spcAft>
              <a:buNone/>
            </a:pPr>
            <a:r>
              <a:t/>
            </a:r>
            <a:endParaRPr sz="2400">
              <a:latin typeface="Arial"/>
              <a:ea typeface="Arial"/>
              <a:cs typeface="Arial"/>
              <a:sym typeface="Arial"/>
            </a:endParaRPr>
          </a:p>
          <a:p>
            <a:pPr indent="0" lvl="0" marL="0" rtl="0" algn="l">
              <a:spcBef>
                <a:spcPts val="800"/>
              </a:spcBef>
              <a:spcAft>
                <a:spcPts val="0"/>
              </a:spcAft>
              <a:buNone/>
            </a:pPr>
            <a:r>
              <a:t/>
            </a:r>
            <a:endParaRPr sz="2400">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112"/>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911" name="Google Shape;911;p112"/>
          <p:cNvSpPr/>
          <p:nvPr/>
        </p:nvSpPr>
        <p:spPr>
          <a:xfrm>
            <a:off x="3316325" y="2030150"/>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912" name="Google Shape;912;p112"/>
          <p:cNvSpPr/>
          <p:nvPr/>
        </p:nvSpPr>
        <p:spPr>
          <a:xfrm>
            <a:off x="5445750" y="2030150"/>
            <a:ext cx="1727700" cy="493800"/>
          </a:xfrm>
          <a:prstGeom prst="roundRect">
            <a:avLst>
              <a:gd fmla="val 16667" name="adj"/>
            </a:avLst>
          </a:prstGeom>
          <a:solidFill>
            <a:srgbClr val="FCE5CD"/>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913" name="Google Shape;913;p112"/>
          <p:cNvSpPr/>
          <p:nvPr/>
        </p:nvSpPr>
        <p:spPr>
          <a:xfrm>
            <a:off x="3316325" y="3283863"/>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914" name="Google Shape;914;p112"/>
          <p:cNvSpPr/>
          <p:nvPr/>
        </p:nvSpPr>
        <p:spPr>
          <a:xfrm>
            <a:off x="3316325" y="44884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DGE</a:t>
            </a:r>
            <a:endParaRPr/>
          </a:p>
        </p:txBody>
      </p:sp>
      <p:sp>
        <p:nvSpPr>
          <p:cNvPr id="915" name="Google Shape;915;p112"/>
          <p:cNvSpPr/>
          <p:nvPr/>
        </p:nvSpPr>
        <p:spPr>
          <a:xfrm>
            <a:off x="3316325" y="3886175"/>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916" name="Google Shape;916;p112"/>
          <p:cNvSpPr/>
          <p:nvPr/>
        </p:nvSpPr>
        <p:spPr>
          <a:xfrm>
            <a:off x="3316325" y="2681575"/>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917" name="Google Shape;917;p112"/>
          <p:cNvSpPr/>
          <p:nvPr/>
        </p:nvSpPr>
        <p:spPr>
          <a:xfrm>
            <a:off x="5445750" y="2681575"/>
            <a:ext cx="1727700" cy="493800"/>
          </a:xfrm>
          <a:prstGeom prst="roundRect">
            <a:avLst>
              <a:gd fmla="val 16667" name="adj"/>
            </a:avLst>
          </a:prstGeom>
          <a:solidFill>
            <a:srgbClr val="FCE5CD"/>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918" name="Google Shape;918;p112"/>
          <p:cNvSpPr/>
          <p:nvPr/>
        </p:nvSpPr>
        <p:spPr>
          <a:xfrm>
            <a:off x="5445750" y="3283875"/>
            <a:ext cx="1727700" cy="493800"/>
          </a:xfrm>
          <a:prstGeom prst="roundRect">
            <a:avLst>
              <a:gd fmla="val 16667" name="adj"/>
            </a:avLst>
          </a:prstGeom>
          <a:solidFill>
            <a:srgbClr val="FCE5CD"/>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919" name="Google Shape;919;p112"/>
          <p:cNvSpPr/>
          <p:nvPr/>
        </p:nvSpPr>
        <p:spPr>
          <a:xfrm>
            <a:off x="3316325" y="776450"/>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question</a:t>
            </a:r>
            <a:endParaRPr b="1">
              <a:solidFill>
                <a:schemeClr val="accent2"/>
              </a:solidFill>
            </a:endParaRPr>
          </a:p>
        </p:txBody>
      </p:sp>
      <p:sp>
        <p:nvSpPr>
          <p:cNvPr id="920" name="Google Shape;920;p112"/>
          <p:cNvSpPr/>
          <p:nvPr/>
        </p:nvSpPr>
        <p:spPr>
          <a:xfrm>
            <a:off x="3316325" y="1403288"/>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921" name="Google Shape;921;p112"/>
          <p:cNvSpPr/>
          <p:nvPr/>
        </p:nvSpPr>
        <p:spPr>
          <a:xfrm>
            <a:off x="5445750" y="3893249"/>
            <a:ext cx="1727700" cy="493800"/>
          </a:xfrm>
          <a:prstGeom prst="roundRect">
            <a:avLst>
              <a:gd fmla="val 16667" name="adj"/>
            </a:avLst>
          </a:prstGeom>
          <a:solidFill>
            <a:srgbClr val="FCE5CD"/>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pic>
        <p:nvPicPr>
          <p:cNvPr id="922" name="Google Shape;922;p112"/>
          <p:cNvPicPr preferRelativeResize="0"/>
          <p:nvPr/>
        </p:nvPicPr>
        <p:blipFill>
          <a:blip r:embed="rId3">
            <a:alphaModFix/>
          </a:blip>
          <a:stretch>
            <a:fillRect/>
          </a:stretch>
        </p:blipFill>
        <p:spPr>
          <a:xfrm>
            <a:off x="6767525" y="147869"/>
            <a:ext cx="2011679" cy="512979"/>
          </a:xfrm>
          <a:prstGeom prst="rect">
            <a:avLst/>
          </a:prstGeom>
          <a:noFill/>
          <a:ln>
            <a:noFill/>
          </a:ln>
        </p:spPr>
      </p:pic>
      <p:sp>
        <p:nvSpPr>
          <p:cNvPr id="923" name="Google Shape;923;p112"/>
          <p:cNvSpPr txBox="1"/>
          <p:nvPr/>
        </p:nvSpPr>
        <p:spPr>
          <a:xfrm>
            <a:off x="5369575" y="4488475"/>
            <a:ext cx="3702300" cy="551100"/>
          </a:xfrm>
          <a:prstGeom prst="rect">
            <a:avLst/>
          </a:prstGeom>
          <a:noFill/>
          <a:ln>
            <a:noFill/>
          </a:ln>
        </p:spPr>
        <p:txBody>
          <a:bodyPr anchorCtr="0" anchor="t" bIns="91425" lIns="91425" spcFirstLastPara="1" rIns="91425" wrap="square" tIns="91425">
            <a:spAutoFit/>
          </a:bodyPr>
          <a:lstStyle/>
          <a:p>
            <a:pPr indent="0" lvl="0" marL="457200" rtl="0" algn="r">
              <a:lnSpc>
                <a:spcPct val="70000"/>
              </a:lnSpc>
              <a:spcBef>
                <a:spcPts val="1000"/>
              </a:spcBef>
              <a:spcAft>
                <a:spcPts val="0"/>
              </a:spcAft>
              <a:buNone/>
            </a:pPr>
            <a:r>
              <a:rPr b="1" lang="en" sz="1700">
                <a:solidFill>
                  <a:srgbClr val="002B42"/>
                </a:solidFill>
              </a:rPr>
              <a:t>Feb 26 - RNA-seq II: DGE analysis using R workshop</a:t>
            </a:r>
            <a:endParaRPr b="1" sz="1700">
              <a:solidFill>
                <a:srgbClr val="262626"/>
              </a:solidFill>
              <a:highlight>
                <a:srgbClr val="F7F6F3"/>
              </a:highlight>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113"/>
          <p:cNvSpPr txBox="1"/>
          <p:nvPr>
            <p:ph type="title"/>
          </p:nvPr>
        </p:nvSpPr>
        <p:spPr>
          <a:xfrm>
            <a:off x="156000" y="1281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Final take-home messages</a:t>
            </a:r>
            <a:endParaRPr/>
          </a:p>
        </p:txBody>
      </p:sp>
      <p:sp>
        <p:nvSpPr>
          <p:cNvPr id="929" name="Google Shape;929;p113"/>
          <p:cNvSpPr txBox="1"/>
          <p:nvPr/>
        </p:nvSpPr>
        <p:spPr>
          <a:xfrm>
            <a:off x="111275" y="493425"/>
            <a:ext cx="8727000" cy="2401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t/>
            </a:r>
            <a:endParaRPr sz="2000">
              <a:solidFill>
                <a:schemeClr val="dk1"/>
              </a:solidFill>
            </a:endParaRPr>
          </a:p>
          <a:p>
            <a:pPr indent="-355600" lvl="0" marL="457200" rtl="0" algn="l">
              <a:lnSpc>
                <a:spcPct val="90000"/>
              </a:lnSpc>
              <a:spcBef>
                <a:spcPts val="0"/>
              </a:spcBef>
              <a:spcAft>
                <a:spcPts val="0"/>
              </a:spcAft>
              <a:buClr>
                <a:schemeClr val="dk1"/>
              </a:buClr>
              <a:buSzPts val="2000"/>
              <a:buAutoNum type="arabicParenR"/>
            </a:pPr>
            <a:r>
              <a:rPr lang="en" sz="2000">
                <a:solidFill>
                  <a:schemeClr val="dk1"/>
                </a:solidFill>
              </a:rPr>
              <a:t>Each steps of the analysis can be affected by some kind of bias - Check the quality after each step!</a:t>
            </a:r>
            <a:endParaRPr sz="2000">
              <a:solidFill>
                <a:schemeClr val="dk1"/>
              </a:solidFill>
            </a:endParaRPr>
          </a:p>
          <a:p>
            <a:pPr indent="0" lvl="0" marL="457200" rtl="0" algn="l">
              <a:lnSpc>
                <a:spcPct val="90000"/>
              </a:lnSpc>
              <a:spcBef>
                <a:spcPts val="0"/>
              </a:spcBef>
              <a:spcAft>
                <a:spcPts val="0"/>
              </a:spcAft>
              <a:buNone/>
            </a:pPr>
            <a:r>
              <a:t/>
            </a:r>
            <a:endParaRPr sz="2000">
              <a:solidFill>
                <a:schemeClr val="dk1"/>
              </a:solidFill>
            </a:endParaRPr>
          </a:p>
          <a:p>
            <a:pPr indent="-355600" lvl="0" marL="457200" rtl="0" algn="l">
              <a:lnSpc>
                <a:spcPct val="90000"/>
              </a:lnSpc>
              <a:spcBef>
                <a:spcPts val="0"/>
              </a:spcBef>
              <a:spcAft>
                <a:spcPts val="0"/>
              </a:spcAft>
              <a:buClr>
                <a:schemeClr val="dk1"/>
              </a:buClr>
              <a:buSzPts val="2000"/>
              <a:buAutoNum type="arabicParenR"/>
            </a:pPr>
            <a:r>
              <a:rPr lang="en" sz="2000">
                <a:solidFill>
                  <a:schemeClr val="dk1"/>
                </a:solidFill>
              </a:rPr>
              <a:t>Be aware of possible batch effects, non biological variability.</a:t>
            </a:r>
            <a:endParaRPr sz="2000">
              <a:solidFill>
                <a:schemeClr val="dk1"/>
              </a:solidFill>
            </a:endParaRPr>
          </a:p>
          <a:p>
            <a:pPr indent="0" lvl="0" marL="457200" rtl="0" algn="l">
              <a:lnSpc>
                <a:spcPct val="90000"/>
              </a:lnSpc>
              <a:spcBef>
                <a:spcPts val="0"/>
              </a:spcBef>
              <a:spcAft>
                <a:spcPts val="0"/>
              </a:spcAft>
              <a:buNone/>
            </a:pPr>
            <a:r>
              <a:t/>
            </a:r>
            <a:endParaRPr sz="2000">
              <a:solidFill>
                <a:schemeClr val="dk1"/>
              </a:solidFill>
            </a:endParaRPr>
          </a:p>
          <a:p>
            <a:pPr indent="-355600" lvl="0" marL="457200" rtl="0" algn="l">
              <a:lnSpc>
                <a:spcPct val="90000"/>
              </a:lnSpc>
              <a:spcBef>
                <a:spcPts val="0"/>
              </a:spcBef>
              <a:spcAft>
                <a:spcPts val="0"/>
              </a:spcAft>
              <a:buClr>
                <a:schemeClr val="dk1"/>
              </a:buClr>
              <a:buSzPts val="2000"/>
              <a:buAutoNum type="arabicParenR"/>
            </a:pPr>
            <a:r>
              <a:rPr lang="en" sz="2000">
                <a:solidFill>
                  <a:schemeClr val="dk1"/>
                </a:solidFill>
              </a:rPr>
              <a:t>Know the tools and how they work. Use best practices for the analysis.</a:t>
            </a:r>
            <a:endParaRPr sz="2000">
              <a:solidFill>
                <a:schemeClr val="dk1"/>
              </a:solidFill>
            </a:endParaRPr>
          </a:p>
          <a:p>
            <a:pPr indent="0" lvl="0" marL="0" rtl="0" algn="l">
              <a:lnSpc>
                <a:spcPct val="90000"/>
              </a:lnSpc>
              <a:spcBef>
                <a:spcPts val="0"/>
              </a:spcBef>
              <a:spcAft>
                <a:spcPts val="0"/>
              </a:spcAft>
              <a:buNone/>
            </a:pPr>
            <a:r>
              <a:t/>
            </a:r>
            <a:endParaRPr sz="2000">
              <a:solidFill>
                <a:schemeClr val="dk1"/>
              </a:solidFill>
            </a:endParaRPr>
          </a:p>
        </p:txBody>
      </p:sp>
      <p:sp>
        <p:nvSpPr>
          <p:cNvPr id="930" name="Google Shape;930;p113"/>
          <p:cNvSpPr txBox="1"/>
          <p:nvPr/>
        </p:nvSpPr>
        <p:spPr>
          <a:xfrm>
            <a:off x="222425" y="3412000"/>
            <a:ext cx="8504700" cy="14931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AutoNum type="arabicParenR"/>
            </a:pPr>
            <a:r>
              <a:rPr lang="en" sz="1700"/>
              <a:t>Common tools, e.g., fastqc, </a:t>
            </a:r>
            <a:r>
              <a:rPr lang="en" sz="1700">
                <a:solidFill>
                  <a:schemeClr val="dk1"/>
                </a:solidFill>
              </a:rPr>
              <a:t>cutadapt, </a:t>
            </a:r>
            <a:r>
              <a:rPr lang="en" sz="1700"/>
              <a:t>STAR</a:t>
            </a:r>
            <a:endParaRPr sz="1700"/>
          </a:p>
          <a:p>
            <a:pPr indent="0" lvl="0" marL="457200" rtl="0" algn="l">
              <a:spcBef>
                <a:spcPts val="0"/>
              </a:spcBef>
              <a:spcAft>
                <a:spcPts val="0"/>
              </a:spcAft>
              <a:buNone/>
            </a:pPr>
            <a:r>
              <a:t/>
            </a:r>
            <a:endParaRPr sz="1700"/>
          </a:p>
          <a:p>
            <a:pPr indent="-336550" lvl="0" marL="457200" rtl="0" algn="l">
              <a:spcBef>
                <a:spcPts val="0"/>
              </a:spcBef>
              <a:spcAft>
                <a:spcPts val="0"/>
              </a:spcAft>
              <a:buSzPts val="1700"/>
              <a:buAutoNum type="arabicParenR"/>
            </a:pPr>
            <a:r>
              <a:rPr lang="en" sz="1700"/>
              <a:t>Common file formats, e.g., FASTQ, FASTA, SAM, GTF, BAM</a:t>
            </a:r>
            <a:endParaRPr sz="1700"/>
          </a:p>
          <a:p>
            <a:pPr indent="0" lvl="0" marL="457200" rtl="0" algn="l">
              <a:spcBef>
                <a:spcPts val="0"/>
              </a:spcBef>
              <a:spcAft>
                <a:spcPts val="0"/>
              </a:spcAft>
              <a:buNone/>
            </a:pPr>
            <a:r>
              <a:t/>
            </a:r>
            <a:endParaRPr sz="1700"/>
          </a:p>
          <a:p>
            <a:pPr indent="-336550" lvl="0" marL="457200" rtl="0" algn="l">
              <a:spcBef>
                <a:spcPts val="0"/>
              </a:spcBef>
              <a:spcAft>
                <a:spcPts val="0"/>
              </a:spcAft>
              <a:buSzPts val="1700"/>
              <a:buAutoNum type="arabicParenR"/>
            </a:pPr>
            <a:r>
              <a:rPr lang="en" sz="1700"/>
              <a:t>Analysis on your computer using docker and on Wynton using singularity </a:t>
            </a:r>
            <a:endParaRPr sz="1700"/>
          </a:p>
        </p:txBody>
      </p:sp>
      <p:sp>
        <p:nvSpPr>
          <p:cNvPr id="931" name="Google Shape;931;p113"/>
          <p:cNvSpPr txBox="1"/>
          <p:nvPr/>
        </p:nvSpPr>
        <p:spPr>
          <a:xfrm>
            <a:off x="142125" y="2800350"/>
            <a:ext cx="6294300" cy="641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This workshop covered: </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14"/>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Real data is complex</a:t>
            </a:r>
            <a:endParaRPr/>
          </a:p>
        </p:txBody>
      </p:sp>
      <p:sp>
        <p:nvSpPr>
          <p:cNvPr id="937" name="Google Shape;937;p114"/>
          <p:cNvSpPr txBox="1"/>
          <p:nvPr>
            <p:ph idx="1" type="body"/>
          </p:nvPr>
        </p:nvSpPr>
        <p:spPr>
          <a:xfrm>
            <a:off x="628650" y="736800"/>
            <a:ext cx="8009700" cy="3873900"/>
          </a:xfrm>
          <a:prstGeom prst="rect">
            <a:avLst/>
          </a:prstGeom>
        </p:spPr>
        <p:txBody>
          <a:bodyPr anchorCtr="0" anchor="t" bIns="0" lIns="0" spcFirstLastPara="1" rIns="0" wrap="square" tIns="0">
            <a:noAutofit/>
          </a:bodyPr>
          <a:lstStyle/>
          <a:p>
            <a:pPr indent="-355600" lvl="0" marL="457200" rtl="0" algn="l">
              <a:spcBef>
                <a:spcPts val="800"/>
              </a:spcBef>
              <a:spcAft>
                <a:spcPts val="0"/>
              </a:spcAft>
              <a:buSzPts val="2000"/>
              <a:buChar char="●"/>
            </a:pPr>
            <a:r>
              <a:rPr lang="en" sz="2000"/>
              <a:t>This workshop provides an introduction to typical RNA-seq analysis steps using an artificial dataset. </a:t>
            </a:r>
            <a:r>
              <a:rPr lang="en" sz="2000"/>
              <a:t>Real data might need additional analyses choices.</a:t>
            </a:r>
            <a:endParaRPr sz="2000"/>
          </a:p>
          <a:p>
            <a:pPr indent="0" lvl="0" marL="457200" rtl="0" algn="l">
              <a:spcBef>
                <a:spcPts val="800"/>
              </a:spcBef>
              <a:spcAft>
                <a:spcPts val="0"/>
              </a:spcAft>
              <a:buNone/>
            </a:pPr>
            <a:r>
              <a:t/>
            </a:r>
            <a:endParaRPr sz="1100"/>
          </a:p>
          <a:p>
            <a:pPr indent="-355600" lvl="0" marL="457200" rtl="0" algn="l">
              <a:spcBef>
                <a:spcPts val="800"/>
              </a:spcBef>
              <a:spcAft>
                <a:spcPts val="0"/>
              </a:spcAft>
              <a:buSzPts val="2000"/>
              <a:buChar char="●"/>
            </a:pPr>
            <a:r>
              <a:rPr lang="en" sz="2000"/>
              <a:t>Possible challenges with real data</a:t>
            </a:r>
            <a:r>
              <a:rPr lang="en" sz="2000"/>
              <a:t>: (What we did not cover today)</a:t>
            </a:r>
            <a:endParaRPr sz="2000"/>
          </a:p>
          <a:p>
            <a:pPr indent="-355600" lvl="1" marL="914400" rtl="0" algn="l">
              <a:spcBef>
                <a:spcPts val="0"/>
              </a:spcBef>
              <a:spcAft>
                <a:spcPts val="0"/>
              </a:spcAft>
              <a:buSzPts val="2000"/>
              <a:buChar char="○"/>
            </a:pPr>
            <a:r>
              <a:rPr lang="en" sz="2000"/>
              <a:t>What to do you if only 50%of reads align to reference?</a:t>
            </a:r>
            <a:endParaRPr sz="2000"/>
          </a:p>
          <a:p>
            <a:pPr indent="-355600" lvl="1" marL="914400" rtl="0" algn="l">
              <a:spcBef>
                <a:spcPts val="0"/>
              </a:spcBef>
              <a:spcAft>
                <a:spcPts val="0"/>
              </a:spcAft>
              <a:buSzPts val="2000"/>
              <a:buChar char="○"/>
            </a:pPr>
            <a:r>
              <a:rPr lang="en" sz="2000"/>
              <a:t>What to do if FastQC reports unusual GC content?</a:t>
            </a:r>
            <a:endParaRPr sz="2000"/>
          </a:p>
          <a:p>
            <a:pPr indent="-355600" lvl="1" marL="914400" rtl="0" algn="l">
              <a:spcBef>
                <a:spcPts val="0"/>
              </a:spcBef>
              <a:spcAft>
                <a:spcPts val="0"/>
              </a:spcAft>
              <a:buSzPts val="2000"/>
              <a:buChar char="○"/>
            </a:pPr>
            <a:r>
              <a:rPr lang="en" sz="2000"/>
              <a:t>What to do if the reference genome is incomplete?</a:t>
            </a:r>
            <a:endParaRPr sz="2000"/>
          </a:p>
          <a:p>
            <a:pPr indent="-355600" lvl="1" marL="914400" rtl="0" algn="l">
              <a:spcBef>
                <a:spcPts val="0"/>
              </a:spcBef>
              <a:spcAft>
                <a:spcPts val="0"/>
              </a:spcAft>
              <a:buSzPts val="2000"/>
              <a:buChar char="○"/>
            </a:pPr>
            <a:r>
              <a:rPr lang="en" sz="2000"/>
              <a:t>How to deal with more complicated experimental designs</a:t>
            </a:r>
            <a:r>
              <a:rPr lang="en" sz="2000"/>
              <a:t>?</a:t>
            </a:r>
            <a:endParaRPr sz="2000"/>
          </a:p>
          <a:p>
            <a:pPr indent="-355600" lvl="1" marL="914400" rtl="0" algn="l">
              <a:spcBef>
                <a:spcPts val="0"/>
              </a:spcBef>
              <a:spcAft>
                <a:spcPts val="0"/>
              </a:spcAft>
              <a:buSzPts val="2000"/>
              <a:buChar char="○"/>
            </a:pPr>
            <a:r>
              <a:rPr lang="en" sz="2000"/>
              <a:t>How many replicates to use for RNA-seq?</a:t>
            </a:r>
            <a:endParaRPr sz="2000"/>
          </a:p>
          <a:p>
            <a:pPr indent="0" lvl="0" marL="914400" rtl="0" algn="l">
              <a:spcBef>
                <a:spcPts val="800"/>
              </a:spcBef>
              <a:spcAft>
                <a:spcPts val="0"/>
              </a:spcAft>
              <a:buNone/>
            </a:pPr>
            <a:r>
              <a:t/>
            </a:r>
            <a:endParaRPr sz="1100"/>
          </a:p>
          <a:p>
            <a:pPr indent="-355600" lvl="0" marL="457200" rtl="0" algn="l">
              <a:spcBef>
                <a:spcPts val="800"/>
              </a:spcBef>
              <a:spcAft>
                <a:spcPts val="0"/>
              </a:spcAft>
              <a:buSzPts val="2000"/>
              <a:buChar char="●"/>
            </a:pPr>
            <a:r>
              <a:rPr lang="en" sz="2000"/>
              <a:t>Some analysis choices need experience. Consult with</a:t>
            </a:r>
            <a:r>
              <a:rPr lang="en" sz="2000"/>
              <a:t> the </a:t>
            </a:r>
            <a:r>
              <a:rPr lang="en" sz="2000" u="sng">
                <a:solidFill>
                  <a:schemeClr val="hlink"/>
                </a:solidFill>
                <a:hlinkClick r:id="rId3"/>
              </a:rPr>
              <a:t>Gladstone Bioinformatics core</a:t>
            </a:r>
            <a:r>
              <a:rPr lang="en" sz="2000"/>
              <a:t> for such scenarios and data.</a:t>
            </a:r>
            <a:endParaRPr sz="2000"/>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15"/>
          <p:cNvSpPr txBox="1"/>
          <p:nvPr>
            <p:ph idx="1" type="body"/>
          </p:nvPr>
        </p:nvSpPr>
        <p:spPr>
          <a:xfrm>
            <a:off x="628650" y="1407362"/>
            <a:ext cx="7886700" cy="2920500"/>
          </a:xfrm>
          <a:prstGeom prst="rect">
            <a:avLst/>
          </a:prstGeom>
          <a:noFill/>
          <a:ln>
            <a:noFill/>
          </a:ln>
        </p:spPr>
        <p:txBody>
          <a:bodyPr anchorCtr="0" anchor="t" bIns="0" lIns="137150" spcFirstLastPara="1" rIns="0" wrap="square" tIns="0">
            <a:spAutoFit/>
          </a:bodyPr>
          <a:lstStyle/>
          <a:p>
            <a:pPr indent="0" lvl="0" marL="0" rtl="0" algn="l">
              <a:lnSpc>
                <a:spcPct val="125000"/>
              </a:lnSpc>
              <a:spcBef>
                <a:spcPts val="0"/>
              </a:spcBef>
              <a:spcAft>
                <a:spcPts val="0"/>
              </a:spcAft>
              <a:buClr>
                <a:schemeClr val="dk1"/>
              </a:buClr>
              <a:buSzPts val="1100"/>
              <a:buFont typeface="Arial"/>
              <a:buNone/>
            </a:pPr>
            <a:r>
              <a:rPr b="1" lang="en" sz="1800">
                <a:solidFill>
                  <a:srgbClr val="002A40"/>
                </a:solidFill>
                <a:highlight>
                  <a:srgbClr val="FFFFFF"/>
                </a:highlight>
              </a:rPr>
              <a:t>Tailored Training Sessions on Publishing Your Code with GitHub</a:t>
            </a:r>
            <a:endParaRPr b="1" sz="1800">
              <a:solidFill>
                <a:srgbClr val="002A40"/>
              </a:solidFill>
              <a:highlight>
                <a:srgbClr val="FFFFFF"/>
              </a:highlight>
            </a:endParaRPr>
          </a:p>
          <a:p>
            <a:pPr indent="0" lvl="0" marL="0" rtl="0" algn="l">
              <a:lnSpc>
                <a:spcPct val="125000"/>
              </a:lnSpc>
              <a:spcBef>
                <a:spcPts val="800"/>
              </a:spcBef>
              <a:spcAft>
                <a:spcPts val="0"/>
              </a:spcAft>
              <a:buClr>
                <a:schemeClr val="dk1"/>
              </a:buClr>
              <a:buSzPts val="1100"/>
              <a:buFont typeface="Arial"/>
              <a:buNone/>
            </a:pPr>
            <a:r>
              <a:rPr lang="en" sz="1800">
                <a:solidFill>
                  <a:srgbClr val="002A40"/>
                </a:solidFill>
                <a:highlight>
                  <a:srgbClr val="FFFFFF"/>
                </a:highlight>
              </a:rPr>
              <a:t>Maximize the impact of your research by mastering GitHub with </a:t>
            </a:r>
            <a:r>
              <a:rPr b="1" lang="en" sz="1800">
                <a:solidFill>
                  <a:srgbClr val="F76912"/>
                </a:solidFill>
                <a:highlight>
                  <a:srgbClr val="FFFFFF"/>
                </a:highlight>
                <a:uFill>
                  <a:noFill/>
                </a:uFill>
                <a:hlinkClick r:id="rId3">
                  <a:extLst>
                    <a:ext uri="{A12FA001-AC4F-418D-AE19-62706E023703}">
                      <ahyp:hlinkClr val="tx"/>
                    </a:ext>
                  </a:extLst>
                </a:hlinkClick>
              </a:rPr>
              <a:t>Gladstone's Bioinformatics Core training.</a:t>
            </a:r>
            <a:r>
              <a:rPr lang="en" sz="1800">
                <a:solidFill>
                  <a:srgbClr val="002A40"/>
                </a:solidFill>
                <a:highlight>
                  <a:srgbClr val="FFFFFF"/>
                </a:highlight>
              </a:rPr>
              <a:t> The team of experts will help you easily share your code, collaborate with colleagues, publish a function or library, build a website, and more. The core can tailor a training session to meet your lab’s specific needs and bring your research to the next level. </a:t>
            </a:r>
            <a:r>
              <a:rPr b="1" lang="en" sz="1800">
                <a:solidFill>
                  <a:srgbClr val="F76912"/>
                </a:solidFill>
                <a:highlight>
                  <a:srgbClr val="FFFFFF"/>
                </a:highlight>
              </a:rPr>
              <a:t>Reach out to the core</a:t>
            </a:r>
            <a:r>
              <a:rPr lang="en" sz="1800">
                <a:solidFill>
                  <a:srgbClr val="002A40"/>
                </a:solidFill>
                <a:highlight>
                  <a:srgbClr val="FFFFFF"/>
                </a:highlight>
              </a:rPr>
              <a:t> to learn more or set up a training session.</a:t>
            </a:r>
            <a:endParaRPr sz="1800"/>
          </a:p>
          <a:p>
            <a:pPr indent="0" lvl="0" marL="342900" rtl="0" algn="l">
              <a:lnSpc>
                <a:spcPct val="90000"/>
              </a:lnSpc>
              <a:spcBef>
                <a:spcPts val="800"/>
              </a:spcBef>
              <a:spcAft>
                <a:spcPts val="0"/>
              </a:spcAft>
              <a:buNone/>
            </a:pPr>
            <a:r>
              <a:t/>
            </a:r>
            <a:endParaRPr/>
          </a:p>
        </p:txBody>
      </p:sp>
      <p:sp>
        <p:nvSpPr>
          <p:cNvPr id="944" name="Google Shape;944;p115"/>
          <p:cNvSpPr txBox="1"/>
          <p:nvPr/>
        </p:nvSpPr>
        <p:spPr>
          <a:xfrm>
            <a:off x="272400" y="152400"/>
            <a:ext cx="8571000" cy="9762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How to publish your code?</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3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116"/>
          <p:cNvSpPr txBox="1"/>
          <p:nvPr>
            <p:ph idx="1" type="body"/>
          </p:nvPr>
        </p:nvSpPr>
        <p:spPr>
          <a:xfrm>
            <a:off x="628650" y="1178762"/>
            <a:ext cx="7886700" cy="25812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t>Wynton slack channel</a:t>
            </a:r>
            <a:endParaRPr/>
          </a:p>
          <a:p>
            <a:pPr indent="-254000" lvl="1" marL="596900" rtl="0" algn="l">
              <a:lnSpc>
                <a:spcPct val="90000"/>
              </a:lnSpc>
              <a:spcBef>
                <a:spcPts val="400"/>
              </a:spcBef>
              <a:spcAft>
                <a:spcPts val="0"/>
              </a:spcAft>
              <a:buClr>
                <a:srgbClr val="002B42"/>
              </a:buClr>
              <a:buSzPts val="1400"/>
              <a:buChar char="●"/>
            </a:pPr>
            <a:r>
              <a:rPr lang="en"/>
              <a:t>ucsf-wynton.slack.com</a:t>
            </a:r>
            <a:endParaRPr/>
          </a:p>
          <a:p>
            <a:pPr indent="0" lvl="1" marL="342900" rtl="0" algn="l">
              <a:lnSpc>
                <a:spcPct val="90000"/>
              </a:lnSpc>
              <a:spcBef>
                <a:spcPts val="400"/>
              </a:spcBef>
              <a:spcAft>
                <a:spcPts val="0"/>
              </a:spcAft>
              <a:buClr>
                <a:srgbClr val="002B42"/>
              </a:buClr>
              <a:buSzPts val="1400"/>
              <a:buNone/>
            </a:pPr>
            <a:r>
              <a:t/>
            </a:r>
            <a:endParaRPr/>
          </a:p>
          <a:p>
            <a:pPr indent="-349250" lvl="0" marL="342900" rtl="0" algn="l">
              <a:lnSpc>
                <a:spcPct val="90000"/>
              </a:lnSpc>
              <a:spcBef>
                <a:spcPts val="800"/>
              </a:spcBef>
              <a:spcAft>
                <a:spcPts val="0"/>
              </a:spcAft>
              <a:buClr>
                <a:srgbClr val="002B42"/>
              </a:buClr>
              <a:buSzPts val="1700"/>
              <a:buFont typeface="Arial"/>
              <a:buChar char="●"/>
            </a:pPr>
            <a:r>
              <a:rPr lang="en"/>
              <a:t>Gladstone Bioinformatics Core slack channel</a:t>
            </a:r>
            <a:endParaRPr/>
          </a:p>
          <a:p>
            <a:pPr indent="-254000" lvl="1" marL="596900" rtl="0" algn="l">
              <a:lnSpc>
                <a:spcPct val="90000"/>
              </a:lnSpc>
              <a:spcBef>
                <a:spcPts val="400"/>
              </a:spcBef>
              <a:spcAft>
                <a:spcPts val="0"/>
              </a:spcAft>
              <a:buClr>
                <a:srgbClr val="002B42"/>
              </a:buClr>
              <a:buSzPts val="1400"/>
              <a:buChar char="●"/>
            </a:pPr>
            <a:r>
              <a:rPr lang="en" u="sng">
                <a:solidFill>
                  <a:schemeClr val="hlink"/>
                </a:solidFill>
                <a:hlinkClick r:id="rId3"/>
              </a:rPr>
              <a:t>https://gladstoneinstitutes.slack.com/archives/C0145F1L7QS</a:t>
            </a:r>
            <a:endParaRPr/>
          </a:p>
          <a:p>
            <a:pPr indent="0" lvl="1" marL="342900" rtl="0" algn="l">
              <a:lnSpc>
                <a:spcPct val="90000"/>
              </a:lnSpc>
              <a:spcBef>
                <a:spcPts val="400"/>
              </a:spcBef>
              <a:spcAft>
                <a:spcPts val="0"/>
              </a:spcAft>
              <a:buClr>
                <a:srgbClr val="002B42"/>
              </a:buClr>
              <a:buSzPts val="1400"/>
              <a:buNone/>
            </a:pPr>
            <a:r>
              <a:t/>
            </a:r>
            <a:endParaRPr/>
          </a:p>
          <a:p>
            <a:pPr indent="-349250" lvl="0" marL="342900" rtl="0" algn="l">
              <a:lnSpc>
                <a:spcPct val="90000"/>
              </a:lnSpc>
              <a:spcBef>
                <a:spcPts val="800"/>
              </a:spcBef>
              <a:spcAft>
                <a:spcPts val="0"/>
              </a:spcAft>
              <a:buClr>
                <a:srgbClr val="002B42"/>
              </a:buClr>
              <a:buSzPts val="1700"/>
              <a:buFont typeface="Arial"/>
              <a:buChar char="●"/>
            </a:pPr>
            <a:r>
              <a:rPr lang="en"/>
              <a:t>Wynton tutorials</a:t>
            </a:r>
            <a:endParaRPr/>
          </a:p>
          <a:p>
            <a:pPr indent="-254000" lvl="1" marL="596900" rtl="0" algn="l">
              <a:lnSpc>
                <a:spcPct val="90000"/>
              </a:lnSpc>
              <a:spcBef>
                <a:spcPts val="400"/>
              </a:spcBef>
              <a:spcAft>
                <a:spcPts val="0"/>
              </a:spcAft>
              <a:buClr>
                <a:srgbClr val="002B42"/>
              </a:buClr>
              <a:buSzPts val="1400"/>
              <a:buChar char="●"/>
            </a:pPr>
            <a:r>
              <a:rPr lang="en"/>
              <a:t>https://github.com/ucsf-wynton/tutorials/wiki</a:t>
            </a:r>
            <a:endParaRPr/>
          </a:p>
        </p:txBody>
      </p:sp>
      <p:sp>
        <p:nvSpPr>
          <p:cNvPr id="950" name="Google Shape;950;p116"/>
          <p:cNvSpPr txBox="1"/>
          <p:nvPr/>
        </p:nvSpPr>
        <p:spPr>
          <a:xfrm>
            <a:off x="272400" y="152400"/>
            <a:ext cx="8571000" cy="7368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Helpful resources</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117"/>
          <p:cNvSpPr txBox="1"/>
          <p:nvPr>
            <p:ph idx="1" type="body"/>
          </p:nvPr>
        </p:nvSpPr>
        <p:spPr>
          <a:xfrm>
            <a:off x="628650" y="1178762"/>
            <a:ext cx="7886700" cy="3504900"/>
          </a:xfrm>
          <a:prstGeom prst="rect">
            <a:avLst/>
          </a:prstGeom>
          <a:noFill/>
          <a:ln>
            <a:noFill/>
          </a:ln>
        </p:spPr>
        <p:txBody>
          <a:bodyPr anchorCtr="0" anchor="t" bIns="0" lIns="137150" spcFirstLastPara="1" rIns="0" wrap="square" tIns="0">
            <a:spAutoFit/>
          </a:bodyPr>
          <a:lstStyle/>
          <a:p>
            <a:pPr indent="-342900" lvl="0" marL="342900" rtl="0" algn="l">
              <a:lnSpc>
                <a:spcPct val="90000"/>
              </a:lnSpc>
              <a:spcBef>
                <a:spcPts val="0"/>
              </a:spcBef>
              <a:spcAft>
                <a:spcPts val="0"/>
              </a:spcAft>
              <a:buClr>
                <a:srgbClr val="002B42"/>
              </a:buClr>
              <a:buSzPts val="1600"/>
              <a:buFont typeface="Arial"/>
              <a:buChar char="●"/>
            </a:pPr>
            <a:r>
              <a:rPr lang="en" sz="2000"/>
              <a:t>Bacterial reference genome:</a:t>
            </a:r>
            <a:endParaRPr sz="2000"/>
          </a:p>
          <a:p>
            <a:pPr indent="-266700" lvl="1" marL="596900" rtl="0" algn="l">
              <a:lnSpc>
                <a:spcPct val="90000"/>
              </a:lnSpc>
              <a:spcBef>
                <a:spcPts val="0"/>
              </a:spcBef>
              <a:spcAft>
                <a:spcPts val="0"/>
              </a:spcAft>
              <a:buClr>
                <a:srgbClr val="002B42"/>
              </a:buClr>
              <a:buSzPts val="1600"/>
              <a:buFont typeface="Arial"/>
              <a:buChar char="●"/>
            </a:pPr>
            <a:r>
              <a:rPr lang="en" sz="1700" u="sng">
                <a:solidFill>
                  <a:schemeClr val="hlink"/>
                </a:solidFill>
                <a:hlinkClick r:id="rId3"/>
              </a:rPr>
              <a:t>https://bacteria.ensembl.org/index.html</a:t>
            </a:r>
            <a:r>
              <a:rPr lang="en" sz="1700"/>
              <a:t>  </a:t>
            </a:r>
            <a:endParaRPr sz="1700"/>
          </a:p>
          <a:p>
            <a:pPr indent="-266700" lvl="1" marL="596900" rtl="0" algn="l">
              <a:lnSpc>
                <a:spcPct val="90000"/>
              </a:lnSpc>
              <a:spcBef>
                <a:spcPts val="0"/>
              </a:spcBef>
              <a:spcAft>
                <a:spcPts val="0"/>
              </a:spcAft>
              <a:buClr>
                <a:srgbClr val="002B42"/>
              </a:buClr>
              <a:buSzPts val="1600"/>
              <a:buFont typeface="Arial"/>
              <a:buChar char="●"/>
            </a:pPr>
            <a:r>
              <a:rPr lang="en" sz="1700"/>
              <a:t>STAR and HISAT2 are more commonly used for eukaryotic RNA-seq. For bacterial RNA-seq data, Bowtie2 and BWA can be used as these are non-spliced reads. STAR can also be used for bacterial RNA-seq data but there some additional STAR options that should be specified when doing so.</a:t>
            </a:r>
            <a:endParaRPr sz="1700"/>
          </a:p>
          <a:p>
            <a:pPr indent="0" lvl="0" marL="596900" rtl="0" algn="l">
              <a:lnSpc>
                <a:spcPct val="90000"/>
              </a:lnSpc>
              <a:spcBef>
                <a:spcPts val="0"/>
              </a:spcBef>
              <a:spcAft>
                <a:spcPts val="0"/>
              </a:spcAft>
              <a:buNone/>
            </a:pPr>
            <a:r>
              <a:t/>
            </a:r>
            <a:endParaRPr sz="2000"/>
          </a:p>
          <a:p>
            <a:pPr indent="-342900" lvl="0" marL="342900" rtl="0" algn="l">
              <a:lnSpc>
                <a:spcPct val="90000"/>
              </a:lnSpc>
              <a:spcBef>
                <a:spcPts val="0"/>
              </a:spcBef>
              <a:spcAft>
                <a:spcPts val="0"/>
              </a:spcAft>
              <a:buClr>
                <a:srgbClr val="002B42"/>
              </a:buClr>
              <a:buSzPts val="1600"/>
              <a:buFont typeface="Arial"/>
              <a:buChar char="●"/>
            </a:pPr>
            <a:r>
              <a:rPr lang="en" sz="2000"/>
              <a:t>How to add reporter sequence to the reference: </a:t>
            </a:r>
            <a:endParaRPr sz="2000"/>
          </a:p>
          <a:p>
            <a:pPr indent="-266700" lvl="1" marL="596900" rtl="0" algn="l">
              <a:lnSpc>
                <a:spcPct val="90000"/>
              </a:lnSpc>
              <a:spcBef>
                <a:spcPts val="0"/>
              </a:spcBef>
              <a:spcAft>
                <a:spcPts val="0"/>
              </a:spcAft>
              <a:buClr>
                <a:srgbClr val="002B42"/>
              </a:buClr>
              <a:buSzPts val="1600"/>
              <a:buFont typeface="Arial"/>
              <a:buChar char="●"/>
            </a:pPr>
            <a:r>
              <a:rPr lang="en" sz="1700" u="sng">
                <a:solidFill>
                  <a:schemeClr val="hlink"/>
                </a:solidFill>
                <a:hlinkClick r:id="rId4"/>
              </a:rPr>
              <a:t>https://groups.google.com/g/rna-star/c/FGQRotrCB1Q</a:t>
            </a:r>
            <a:r>
              <a:rPr lang="en" sz="1700"/>
              <a:t> </a:t>
            </a:r>
            <a:endParaRPr sz="1700"/>
          </a:p>
          <a:p>
            <a:pPr indent="0" lvl="0" marL="0" rtl="0" algn="l">
              <a:lnSpc>
                <a:spcPct val="90000"/>
              </a:lnSpc>
              <a:spcBef>
                <a:spcPts val="0"/>
              </a:spcBef>
              <a:spcAft>
                <a:spcPts val="0"/>
              </a:spcAft>
              <a:buNone/>
            </a:pPr>
            <a:r>
              <a:t/>
            </a:r>
            <a:endParaRPr sz="1700"/>
          </a:p>
          <a:p>
            <a:pPr indent="0" lvl="0" marL="596900" rtl="0" algn="l">
              <a:lnSpc>
                <a:spcPct val="90000"/>
              </a:lnSpc>
              <a:spcBef>
                <a:spcPts val="0"/>
              </a:spcBef>
              <a:spcAft>
                <a:spcPts val="0"/>
              </a:spcAft>
              <a:buNone/>
            </a:pPr>
            <a:r>
              <a:t/>
            </a:r>
            <a:endParaRPr sz="2000"/>
          </a:p>
          <a:p>
            <a:pPr indent="-342900" lvl="0" marL="342900" rtl="0" algn="l">
              <a:lnSpc>
                <a:spcPct val="90000"/>
              </a:lnSpc>
              <a:spcBef>
                <a:spcPts val="0"/>
              </a:spcBef>
              <a:spcAft>
                <a:spcPts val="0"/>
              </a:spcAft>
              <a:buClr>
                <a:srgbClr val="002B42"/>
              </a:buClr>
              <a:buSzPts val="1600"/>
              <a:buFont typeface="Arial"/>
              <a:buChar char="●"/>
            </a:pPr>
            <a:r>
              <a:rPr lang="en" sz="2000"/>
              <a:t>Cutadapt possible adapters types:</a:t>
            </a:r>
            <a:endParaRPr sz="2000"/>
          </a:p>
          <a:p>
            <a:pPr indent="-266700" lvl="1" marL="596900" rtl="0" algn="l">
              <a:lnSpc>
                <a:spcPct val="90000"/>
              </a:lnSpc>
              <a:spcBef>
                <a:spcPts val="0"/>
              </a:spcBef>
              <a:spcAft>
                <a:spcPts val="0"/>
              </a:spcAft>
              <a:buClr>
                <a:srgbClr val="002B42"/>
              </a:buClr>
              <a:buSzPts val="1600"/>
              <a:buFont typeface="Arial"/>
              <a:buChar char="●"/>
            </a:pPr>
            <a:r>
              <a:rPr lang="en" sz="1700" u="sng">
                <a:solidFill>
                  <a:schemeClr val="hlink"/>
                </a:solidFill>
                <a:hlinkClick r:id="rId5"/>
              </a:rPr>
              <a:t>https://cutadapt.readthedocs.io/en/stable/guide.html#adapter-types</a:t>
            </a:r>
            <a:r>
              <a:rPr lang="en" sz="1700"/>
              <a:t> </a:t>
            </a:r>
            <a:endParaRPr sz="1700"/>
          </a:p>
        </p:txBody>
      </p:sp>
      <p:sp>
        <p:nvSpPr>
          <p:cNvPr id="956" name="Google Shape;956;p117"/>
          <p:cNvSpPr txBox="1"/>
          <p:nvPr/>
        </p:nvSpPr>
        <p:spPr>
          <a:xfrm>
            <a:off x="272400" y="152400"/>
            <a:ext cx="8571000" cy="7368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Helpful resources</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118"/>
          <p:cNvSpPr txBox="1"/>
          <p:nvPr>
            <p:ph idx="1" type="body"/>
          </p:nvPr>
        </p:nvSpPr>
        <p:spPr>
          <a:xfrm>
            <a:off x="628650" y="1407362"/>
            <a:ext cx="7886700" cy="3307200"/>
          </a:xfrm>
          <a:prstGeom prst="rect">
            <a:avLst/>
          </a:prstGeom>
          <a:noFill/>
          <a:ln>
            <a:noFill/>
          </a:ln>
        </p:spPr>
        <p:txBody>
          <a:bodyPr anchorCtr="0" anchor="t" bIns="0" lIns="137150" spcFirstLastPara="1" rIns="0" wrap="square" tIns="0">
            <a:spAutoFit/>
          </a:bodyPr>
          <a:lstStyle/>
          <a:p>
            <a:pPr indent="-381000" lvl="0" marL="342900" rtl="0" algn="l">
              <a:lnSpc>
                <a:spcPct val="90000"/>
              </a:lnSpc>
              <a:spcBef>
                <a:spcPts val="0"/>
              </a:spcBef>
              <a:spcAft>
                <a:spcPts val="0"/>
              </a:spcAft>
              <a:buClr>
                <a:srgbClr val="002B42"/>
              </a:buClr>
              <a:buSzPts val="2200"/>
              <a:buFont typeface="Arial"/>
              <a:buChar char="●"/>
            </a:pPr>
            <a:r>
              <a:rPr lang="en" sz="2200"/>
              <a:t>Need to sort alignment report?</a:t>
            </a:r>
            <a:endParaRPr sz="2200"/>
          </a:p>
          <a:p>
            <a:pPr indent="-304800" lvl="1" marL="596900" rtl="0" algn="l">
              <a:lnSpc>
                <a:spcPct val="90000"/>
              </a:lnSpc>
              <a:spcBef>
                <a:spcPts val="400"/>
              </a:spcBef>
              <a:spcAft>
                <a:spcPts val="0"/>
              </a:spcAft>
              <a:buClr>
                <a:srgbClr val="002B42"/>
              </a:buClr>
              <a:buSzPts val="2200"/>
              <a:buChar char="●"/>
            </a:pPr>
            <a:r>
              <a:rPr lang="en" sz="2200"/>
              <a:t>samtools</a:t>
            </a:r>
            <a:endParaRPr sz="2200"/>
          </a:p>
          <a:p>
            <a:pPr indent="-165100" lvl="1" marL="596900" rtl="0" algn="l">
              <a:lnSpc>
                <a:spcPct val="90000"/>
              </a:lnSpc>
              <a:spcBef>
                <a:spcPts val="400"/>
              </a:spcBef>
              <a:spcAft>
                <a:spcPts val="0"/>
              </a:spcAft>
              <a:buClr>
                <a:srgbClr val="002B42"/>
              </a:buClr>
              <a:buSzPts val="1400"/>
              <a:buNone/>
            </a:pPr>
            <a:r>
              <a:t/>
            </a:r>
            <a:endParaRPr sz="2200"/>
          </a:p>
          <a:p>
            <a:pPr indent="-381000" lvl="0" marL="342900" rtl="0" algn="l">
              <a:lnSpc>
                <a:spcPct val="90000"/>
              </a:lnSpc>
              <a:spcBef>
                <a:spcPts val="800"/>
              </a:spcBef>
              <a:spcAft>
                <a:spcPts val="0"/>
              </a:spcAft>
              <a:buClr>
                <a:srgbClr val="002B42"/>
              </a:buClr>
              <a:buSzPts val="2200"/>
              <a:buFont typeface="Arial"/>
              <a:buChar char="●"/>
            </a:pPr>
            <a:r>
              <a:rPr lang="en" sz="2200"/>
              <a:t>Need to convert FASTQ to FASTA?</a:t>
            </a:r>
            <a:endParaRPr sz="2200"/>
          </a:p>
          <a:p>
            <a:pPr indent="-304800" lvl="1" marL="596900" rtl="0" algn="l">
              <a:lnSpc>
                <a:spcPct val="90000"/>
              </a:lnSpc>
              <a:spcBef>
                <a:spcPts val="400"/>
              </a:spcBef>
              <a:spcAft>
                <a:spcPts val="0"/>
              </a:spcAft>
              <a:buClr>
                <a:srgbClr val="002B42"/>
              </a:buClr>
              <a:buSzPts val="2200"/>
              <a:buChar char="●"/>
            </a:pPr>
            <a:r>
              <a:rPr lang="en" sz="2200"/>
              <a:t>fastx-toolkit</a:t>
            </a:r>
            <a:endParaRPr sz="2200"/>
          </a:p>
          <a:p>
            <a:pPr indent="-165100" lvl="1" marL="596900" rtl="0" algn="l">
              <a:lnSpc>
                <a:spcPct val="90000"/>
              </a:lnSpc>
              <a:spcBef>
                <a:spcPts val="400"/>
              </a:spcBef>
              <a:spcAft>
                <a:spcPts val="0"/>
              </a:spcAft>
              <a:buClr>
                <a:srgbClr val="002B42"/>
              </a:buClr>
              <a:buSzPts val="1400"/>
              <a:buNone/>
            </a:pPr>
            <a:r>
              <a:t/>
            </a:r>
            <a:endParaRPr sz="2200"/>
          </a:p>
          <a:p>
            <a:pPr indent="-381000" lvl="0" marL="342900" rtl="0" algn="l">
              <a:lnSpc>
                <a:spcPct val="90000"/>
              </a:lnSpc>
              <a:spcBef>
                <a:spcPts val="800"/>
              </a:spcBef>
              <a:spcAft>
                <a:spcPts val="0"/>
              </a:spcAft>
              <a:buClr>
                <a:srgbClr val="002B42"/>
              </a:buClr>
              <a:buSzPts val="2200"/>
              <a:buFont typeface="Arial"/>
              <a:buChar char="●"/>
            </a:pPr>
            <a:r>
              <a:rPr lang="en" sz="2200"/>
              <a:t>…</a:t>
            </a:r>
            <a:endParaRPr sz="2200"/>
          </a:p>
          <a:p>
            <a:pPr indent="-165100" lvl="1" marL="596900" rtl="0" algn="l">
              <a:lnSpc>
                <a:spcPct val="90000"/>
              </a:lnSpc>
              <a:spcBef>
                <a:spcPts val="400"/>
              </a:spcBef>
              <a:spcAft>
                <a:spcPts val="0"/>
              </a:spcAft>
              <a:buClr>
                <a:srgbClr val="002B42"/>
              </a:buClr>
              <a:buSzPts val="1400"/>
              <a:buNone/>
            </a:pPr>
            <a:r>
              <a:t/>
            </a:r>
            <a:endParaRPr sz="2200"/>
          </a:p>
          <a:p>
            <a:pPr indent="-381000" lvl="0" marL="342900" rtl="0" algn="l">
              <a:lnSpc>
                <a:spcPct val="90000"/>
              </a:lnSpc>
              <a:spcBef>
                <a:spcPts val="800"/>
              </a:spcBef>
              <a:spcAft>
                <a:spcPts val="0"/>
              </a:spcAft>
              <a:buClr>
                <a:srgbClr val="002B42"/>
              </a:buClr>
              <a:buSzPts val="2200"/>
              <a:buFont typeface="Arial"/>
              <a:buChar char="●"/>
            </a:pPr>
            <a:r>
              <a:rPr lang="en" sz="2200"/>
              <a:t>Google!</a:t>
            </a:r>
            <a:endParaRPr sz="2200"/>
          </a:p>
        </p:txBody>
      </p:sp>
      <p:sp>
        <p:nvSpPr>
          <p:cNvPr id="962" name="Google Shape;962;p118"/>
          <p:cNvSpPr txBox="1"/>
          <p:nvPr>
            <p:ph idx="12" type="sldNum"/>
          </p:nvPr>
        </p:nvSpPr>
        <p:spPr>
          <a:xfrm>
            <a:off x="4843463" y="3575447"/>
            <a:ext cx="1543200" cy="2055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963" name="Google Shape;963;p118"/>
          <p:cNvSpPr txBox="1"/>
          <p:nvPr/>
        </p:nvSpPr>
        <p:spPr>
          <a:xfrm>
            <a:off x="272400" y="152391"/>
            <a:ext cx="7886700" cy="7368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Tools to manipulate files are available</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119"/>
          <p:cNvSpPr txBox="1"/>
          <p:nvPr>
            <p:ph idx="1" type="body"/>
          </p:nvPr>
        </p:nvSpPr>
        <p:spPr>
          <a:xfrm>
            <a:off x="628650" y="1177049"/>
            <a:ext cx="7886700" cy="2290500"/>
          </a:xfrm>
          <a:prstGeom prst="rect">
            <a:avLst/>
          </a:prstGeom>
          <a:noFill/>
          <a:ln>
            <a:noFill/>
          </a:ln>
        </p:spPr>
        <p:txBody>
          <a:bodyPr anchorCtr="0" anchor="t" bIns="0" lIns="137150" spcFirstLastPara="1" rIns="0" wrap="square" tIns="0">
            <a:spAutoFit/>
          </a:bodyPr>
          <a:lstStyle/>
          <a:p>
            <a:pPr indent="-381000" lvl="0" marL="342900" rtl="0" algn="l">
              <a:lnSpc>
                <a:spcPct val="90000"/>
              </a:lnSpc>
              <a:spcBef>
                <a:spcPts val="0"/>
              </a:spcBef>
              <a:spcAft>
                <a:spcPts val="0"/>
              </a:spcAft>
              <a:buClr>
                <a:srgbClr val="002B42"/>
              </a:buClr>
              <a:buSzPts val="2200"/>
              <a:buFont typeface="Arial"/>
              <a:buChar char="●"/>
            </a:pPr>
            <a:r>
              <a:rPr lang="en" sz="2200"/>
              <a:t>Slack channel for Wynton users</a:t>
            </a:r>
            <a:endParaRPr sz="2200"/>
          </a:p>
          <a:p>
            <a:pPr indent="-304800" lvl="1" marL="596900" rtl="0" algn="l">
              <a:lnSpc>
                <a:spcPct val="90000"/>
              </a:lnSpc>
              <a:spcBef>
                <a:spcPts val="400"/>
              </a:spcBef>
              <a:spcAft>
                <a:spcPts val="0"/>
              </a:spcAft>
              <a:buClr>
                <a:srgbClr val="002B42"/>
              </a:buClr>
              <a:buSzPts val="2200"/>
              <a:buChar char="●"/>
            </a:pPr>
            <a:r>
              <a:rPr lang="en" sz="2200"/>
              <a:t>ucsf-wynton.slack.com</a:t>
            </a:r>
            <a:endParaRPr sz="2200"/>
          </a:p>
          <a:p>
            <a:pPr indent="-381000" lvl="0" marL="342900" rtl="0" algn="l">
              <a:lnSpc>
                <a:spcPct val="90000"/>
              </a:lnSpc>
              <a:spcBef>
                <a:spcPts val="800"/>
              </a:spcBef>
              <a:spcAft>
                <a:spcPts val="0"/>
              </a:spcAft>
              <a:buClr>
                <a:srgbClr val="002B42"/>
              </a:buClr>
              <a:buSzPts val="2200"/>
              <a:buFont typeface="Arial"/>
              <a:buChar char="●"/>
            </a:pPr>
            <a:r>
              <a:rPr lang="en" sz="2200" u="sng">
                <a:solidFill>
                  <a:schemeClr val="hlink"/>
                </a:solidFill>
                <a:hlinkClick r:id="rId3"/>
              </a:rPr>
              <a:t>https://stackexchange.com/</a:t>
            </a:r>
            <a:endParaRPr sz="2200"/>
          </a:p>
          <a:p>
            <a:pPr indent="-381000" lvl="0" marL="342900" rtl="0" algn="l">
              <a:lnSpc>
                <a:spcPct val="90000"/>
              </a:lnSpc>
              <a:spcBef>
                <a:spcPts val="800"/>
              </a:spcBef>
              <a:spcAft>
                <a:spcPts val="0"/>
              </a:spcAft>
              <a:buClr>
                <a:srgbClr val="002B42"/>
              </a:buClr>
              <a:buSzPts val="2200"/>
              <a:buFont typeface="Arial"/>
              <a:buChar char="●"/>
            </a:pPr>
            <a:r>
              <a:rPr lang="en" sz="2200"/>
              <a:t>Google groups for specific tools</a:t>
            </a:r>
            <a:endParaRPr sz="2200"/>
          </a:p>
          <a:p>
            <a:pPr indent="-381000" lvl="0" marL="342900" rtl="0" algn="l">
              <a:lnSpc>
                <a:spcPct val="90000"/>
              </a:lnSpc>
              <a:spcBef>
                <a:spcPts val="800"/>
              </a:spcBef>
              <a:spcAft>
                <a:spcPts val="0"/>
              </a:spcAft>
              <a:buClr>
                <a:srgbClr val="002B42"/>
              </a:buClr>
              <a:buSzPts val="2200"/>
              <a:buFont typeface="Arial"/>
              <a:buChar char="●"/>
            </a:pPr>
            <a:r>
              <a:rPr lang="en" sz="2200"/>
              <a:t>GitHub issues</a:t>
            </a:r>
            <a:endParaRPr sz="2200"/>
          </a:p>
          <a:p>
            <a:pPr indent="-381000" lvl="0" marL="342900" rtl="0" algn="l">
              <a:lnSpc>
                <a:spcPct val="90000"/>
              </a:lnSpc>
              <a:spcBef>
                <a:spcPts val="800"/>
              </a:spcBef>
              <a:spcAft>
                <a:spcPts val="0"/>
              </a:spcAft>
              <a:buClr>
                <a:srgbClr val="002B42"/>
              </a:buClr>
              <a:buSzPts val="2200"/>
              <a:buFont typeface="Arial"/>
              <a:buChar char="●"/>
            </a:pPr>
            <a:r>
              <a:rPr lang="en" sz="2200"/>
              <a:t>…</a:t>
            </a:r>
            <a:endParaRPr sz="2200"/>
          </a:p>
        </p:txBody>
      </p:sp>
      <p:sp>
        <p:nvSpPr>
          <p:cNvPr id="969" name="Google Shape;969;p119"/>
          <p:cNvSpPr txBox="1"/>
          <p:nvPr/>
        </p:nvSpPr>
        <p:spPr>
          <a:xfrm>
            <a:off x="272400" y="152400"/>
            <a:ext cx="8571000" cy="736800"/>
          </a:xfrm>
          <a:prstGeom prst="rect">
            <a:avLst/>
          </a:prstGeom>
          <a:noFill/>
          <a:ln>
            <a:noFill/>
          </a:ln>
        </p:spPr>
        <p:txBody>
          <a:bodyPr anchorCtr="0" anchor="t" bIns="0" lIns="0" spcFirstLastPara="1" rIns="0" wrap="square" tIns="0">
            <a:normAutofit fontScale="77500"/>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When I need help, which I do need on a daily basis,</a:t>
            </a:r>
            <a:endParaRPr b="1" sz="3300">
              <a:solidFill>
                <a:srgbClr val="1155CC"/>
              </a:solidFill>
              <a:latin typeface="Helvetica Neue"/>
              <a:ea typeface="Helvetica Neue"/>
              <a:cs typeface="Helvetica Neue"/>
              <a:sym typeface="Helvetica Neue"/>
            </a:endParaRPr>
          </a:p>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I visit:</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20"/>
          <p:cNvSpPr txBox="1"/>
          <p:nvPr>
            <p:ph type="title"/>
          </p:nvPr>
        </p:nvSpPr>
        <p:spPr>
          <a:xfrm>
            <a:off x="156000" y="1281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Thank you!</a:t>
            </a:r>
            <a:endParaRPr/>
          </a:p>
        </p:txBody>
      </p:sp>
      <p:sp>
        <p:nvSpPr>
          <p:cNvPr id="975" name="Google Shape;975;p120"/>
          <p:cNvSpPr txBox="1"/>
          <p:nvPr/>
        </p:nvSpPr>
        <p:spPr>
          <a:xfrm>
            <a:off x="380196" y="806759"/>
            <a:ext cx="8590500" cy="3673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200">
                <a:solidFill>
                  <a:schemeClr val="accent2"/>
                </a:solidFill>
              </a:rPr>
              <a:t>Please take the survey:</a:t>
            </a:r>
            <a:endParaRPr b="1" sz="2200">
              <a:solidFill>
                <a:schemeClr val="accent2"/>
              </a:solidFill>
            </a:endParaRPr>
          </a:p>
          <a:p>
            <a:pPr indent="0" lvl="0" marL="0" rtl="0" algn="l">
              <a:lnSpc>
                <a:spcPct val="90000"/>
              </a:lnSpc>
              <a:spcBef>
                <a:spcPts val="0"/>
              </a:spcBef>
              <a:spcAft>
                <a:spcPts val="0"/>
              </a:spcAft>
              <a:buNone/>
            </a:pPr>
            <a:r>
              <a:rPr lang="en" sz="1900">
                <a:solidFill>
                  <a:schemeClr val="dk1"/>
                </a:solidFill>
              </a:rPr>
              <a:t>https://www.surveymonkey.com/r/bioinfo-training26</a:t>
            </a:r>
            <a:endParaRPr b="1" sz="2200">
              <a:solidFill>
                <a:schemeClr val="accent2"/>
              </a:solidFill>
            </a:endParaRPr>
          </a:p>
          <a:p>
            <a:pPr indent="0" lvl="0" marL="0" rtl="0" algn="l">
              <a:lnSpc>
                <a:spcPct val="90000"/>
              </a:lnSpc>
              <a:spcBef>
                <a:spcPts val="0"/>
              </a:spcBef>
              <a:spcAft>
                <a:spcPts val="0"/>
              </a:spcAft>
              <a:buNone/>
            </a:pPr>
            <a:r>
              <a:t/>
            </a:r>
            <a:endParaRPr sz="2100">
              <a:solidFill>
                <a:schemeClr val="dk1"/>
              </a:solidFill>
            </a:endParaRPr>
          </a:p>
          <a:p>
            <a:pPr indent="0" lvl="0" marL="0" rtl="0" algn="l">
              <a:lnSpc>
                <a:spcPct val="90000"/>
              </a:lnSpc>
              <a:spcBef>
                <a:spcPts val="0"/>
              </a:spcBef>
              <a:spcAft>
                <a:spcPts val="0"/>
              </a:spcAft>
              <a:buNone/>
            </a:pPr>
            <a:r>
              <a:t/>
            </a:r>
            <a:endParaRPr b="1" sz="2200">
              <a:solidFill>
                <a:schemeClr val="accent2"/>
              </a:solidFill>
            </a:endParaRPr>
          </a:p>
          <a:p>
            <a:pPr indent="0" lvl="0" marL="0" rtl="0" algn="l">
              <a:lnSpc>
                <a:spcPct val="90000"/>
              </a:lnSpc>
              <a:spcBef>
                <a:spcPts val="0"/>
              </a:spcBef>
              <a:spcAft>
                <a:spcPts val="0"/>
              </a:spcAft>
              <a:buNone/>
            </a:pPr>
            <a:r>
              <a:t/>
            </a:r>
            <a:endParaRPr sz="2100">
              <a:solidFill>
                <a:schemeClr val="dk1"/>
              </a:solidFill>
            </a:endParaRPr>
          </a:p>
          <a:p>
            <a:pPr indent="0" lvl="0" marL="0" rtl="0" algn="l">
              <a:lnSpc>
                <a:spcPct val="90000"/>
              </a:lnSpc>
              <a:spcBef>
                <a:spcPts val="0"/>
              </a:spcBef>
              <a:spcAft>
                <a:spcPts val="0"/>
              </a:spcAft>
              <a:buNone/>
            </a:pPr>
            <a:r>
              <a:t/>
            </a:r>
            <a:endParaRPr sz="2100">
              <a:solidFill>
                <a:schemeClr val="dk1"/>
              </a:solidFill>
            </a:endParaRPr>
          </a:p>
          <a:p>
            <a:pPr indent="0" lvl="0" marL="0" rtl="0" algn="l">
              <a:lnSpc>
                <a:spcPct val="90000"/>
              </a:lnSpc>
              <a:spcBef>
                <a:spcPts val="0"/>
              </a:spcBef>
              <a:spcAft>
                <a:spcPts val="0"/>
              </a:spcAft>
              <a:buNone/>
            </a:pPr>
            <a:r>
              <a:rPr b="1" lang="en" sz="2200">
                <a:solidFill>
                  <a:schemeClr val="accent2"/>
                </a:solidFill>
              </a:rPr>
              <a:t>Other resources</a:t>
            </a:r>
            <a:endParaRPr b="1" sz="2200">
              <a:solidFill>
                <a:schemeClr val="accent2"/>
              </a:solidFill>
            </a:endParaRPr>
          </a:p>
          <a:p>
            <a:pPr indent="0" lvl="0" marL="457200" rtl="0" algn="l">
              <a:lnSpc>
                <a:spcPct val="115000"/>
              </a:lnSpc>
              <a:spcBef>
                <a:spcPts val="0"/>
              </a:spcBef>
              <a:spcAft>
                <a:spcPts val="0"/>
              </a:spcAft>
              <a:buNone/>
            </a:pPr>
            <a:r>
              <a:rPr lang="en" sz="2100" u="sng">
                <a:solidFill>
                  <a:schemeClr val="hlink"/>
                </a:solidFill>
                <a:hlinkClick r:id="rId3"/>
              </a:rPr>
              <a:t>RNA-seq and analysis</a:t>
            </a:r>
            <a:endParaRPr sz="2100">
              <a:solidFill>
                <a:srgbClr val="002B42"/>
              </a:solidFill>
              <a:latin typeface="Helvetica Neue"/>
              <a:ea typeface="Helvetica Neue"/>
              <a:cs typeface="Helvetica Neue"/>
              <a:sym typeface="Helvetica Neue"/>
            </a:endParaRPr>
          </a:p>
          <a:p>
            <a:pPr indent="0" lvl="0" marL="457200" rtl="0" algn="l">
              <a:lnSpc>
                <a:spcPct val="115000"/>
              </a:lnSpc>
              <a:spcBef>
                <a:spcPts val="0"/>
              </a:spcBef>
              <a:spcAft>
                <a:spcPts val="0"/>
              </a:spcAft>
              <a:buNone/>
            </a:pPr>
            <a:r>
              <a:rPr lang="en" sz="2100" u="sng">
                <a:solidFill>
                  <a:schemeClr val="hlink"/>
                </a:solidFill>
                <a:hlinkClick r:id="rId4"/>
              </a:rPr>
              <a:t>RNA-seq review</a:t>
            </a:r>
            <a:endParaRPr sz="2100">
              <a:solidFill>
                <a:srgbClr val="002B42"/>
              </a:solidFill>
            </a:endParaRPr>
          </a:p>
          <a:p>
            <a:pPr indent="0" lvl="0" marL="457200" rtl="0" algn="l">
              <a:lnSpc>
                <a:spcPct val="115000"/>
              </a:lnSpc>
              <a:spcBef>
                <a:spcPts val="0"/>
              </a:spcBef>
              <a:spcAft>
                <a:spcPts val="0"/>
              </a:spcAft>
              <a:buNone/>
            </a:pPr>
            <a:r>
              <a:rPr lang="en" sz="2100" u="sng">
                <a:solidFill>
                  <a:schemeClr val="hlink"/>
                </a:solidFill>
                <a:hlinkClick r:id="rId5"/>
              </a:rPr>
              <a:t>RNA-seqlopedia</a:t>
            </a:r>
            <a:endParaRPr sz="2100">
              <a:solidFill>
                <a:srgbClr val="002B42"/>
              </a:solidFill>
            </a:endParaRPr>
          </a:p>
          <a:p>
            <a:pPr indent="0" lvl="0" marL="457200" rtl="0" algn="l">
              <a:lnSpc>
                <a:spcPct val="115000"/>
              </a:lnSpc>
              <a:spcBef>
                <a:spcPts val="0"/>
              </a:spcBef>
              <a:spcAft>
                <a:spcPts val="0"/>
              </a:spcAft>
              <a:buNone/>
            </a:pPr>
            <a:r>
              <a:rPr lang="en" sz="2100" u="sng">
                <a:solidFill>
                  <a:schemeClr val="hlink"/>
                </a:solidFill>
                <a:hlinkClick r:id="rId6"/>
              </a:rPr>
              <a:t>Galaxy tutorial</a:t>
            </a:r>
            <a:endParaRPr sz="2100">
              <a:solidFill>
                <a:schemeClr val="dk1"/>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21"/>
          <p:cNvSpPr txBox="1"/>
          <p:nvPr>
            <p:ph type="title"/>
          </p:nvPr>
        </p:nvSpPr>
        <p:spPr>
          <a:xfrm>
            <a:off x="142100" y="1420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900"/>
              <a:t>Upcoming workshop at Gladstone:</a:t>
            </a:r>
            <a:endParaRPr sz="2900"/>
          </a:p>
        </p:txBody>
      </p:sp>
      <p:sp>
        <p:nvSpPr>
          <p:cNvPr id="981" name="Google Shape;981;p121"/>
          <p:cNvSpPr txBox="1"/>
          <p:nvPr>
            <p:ph idx="1" type="body"/>
          </p:nvPr>
        </p:nvSpPr>
        <p:spPr>
          <a:xfrm>
            <a:off x="142100" y="636100"/>
            <a:ext cx="6064800" cy="3738000"/>
          </a:xfrm>
          <a:prstGeom prst="rect">
            <a:avLst/>
          </a:prstGeom>
          <a:solidFill>
            <a:schemeClr val="lt1"/>
          </a:solidFill>
        </p:spPr>
        <p:txBody>
          <a:bodyPr anchorCtr="0" anchor="t" bIns="0" lIns="0" spcFirstLastPara="1" rIns="0" wrap="square" tIns="0">
            <a:noAutofit/>
          </a:bodyPr>
          <a:lstStyle/>
          <a:p>
            <a:pPr indent="0" lvl="0" marL="0" rtl="0" algn="l">
              <a:lnSpc>
                <a:spcPct val="100000"/>
              </a:lnSpc>
              <a:spcBef>
                <a:spcPts val="1000"/>
              </a:spcBef>
              <a:spcAft>
                <a:spcPts val="0"/>
              </a:spcAft>
              <a:buNone/>
            </a:pPr>
            <a:r>
              <a:rPr b="1" lang="en" sz="1700">
                <a:solidFill>
                  <a:schemeClr val="accent2"/>
                </a:solidFill>
              </a:rPr>
              <a:t>RNA-Seq II: DEG Analysis Using R </a:t>
            </a:r>
            <a:endParaRPr b="1" sz="1700">
              <a:solidFill>
                <a:schemeClr val="accent2"/>
              </a:solidFill>
            </a:endParaRPr>
          </a:p>
          <a:p>
            <a:pPr indent="0" lvl="0" marL="0" rtl="0" algn="l">
              <a:lnSpc>
                <a:spcPct val="100000"/>
              </a:lnSpc>
              <a:spcBef>
                <a:spcPts val="1000"/>
              </a:spcBef>
              <a:spcAft>
                <a:spcPts val="0"/>
              </a:spcAft>
              <a:buNone/>
            </a:pPr>
            <a:r>
              <a:rPr lang="en" sz="1700">
                <a:solidFill>
                  <a:schemeClr val="dk1"/>
                </a:solidFill>
              </a:rPr>
              <a:t>February 26</a:t>
            </a:r>
            <a:endParaRPr sz="1700">
              <a:solidFill>
                <a:schemeClr val="dk1"/>
              </a:solidFill>
              <a:latin typeface="Arial"/>
              <a:ea typeface="Arial"/>
              <a:cs typeface="Arial"/>
              <a:sym typeface="Arial"/>
            </a:endParaRPr>
          </a:p>
          <a:p>
            <a:pPr indent="0" lvl="0" marL="0" rtl="0" algn="l">
              <a:lnSpc>
                <a:spcPct val="100000"/>
              </a:lnSpc>
              <a:spcBef>
                <a:spcPts val="1000"/>
              </a:spcBef>
              <a:spcAft>
                <a:spcPts val="0"/>
              </a:spcAft>
              <a:buNone/>
            </a:pPr>
            <a:r>
              <a:t/>
            </a:r>
            <a:endParaRPr b="1" sz="1700">
              <a:solidFill>
                <a:schemeClr val="accent2"/>
              </a:solidFill>
              <a:latin typeface="Arial"/>
              <a:ea typeface="Arial"/>
              <a:cs typeface="Arial"/>
              <a:sym typeface="Arial"/>
            </a:endParaRPr>
          </a:p>
          <a:p>
            <a:pPr indent="0" lvl="0" marL="0" rtl="0" algn="l">
              <a:lnSpc>
                <a:spcPct val="100000"/>
              </a:lnSpc>
              <a:spcBef>
                <a:spcPts val="1000"/>
              </a:spcBef>
              <a:spcAft>
                <a:spcPts val="0"/>
              </a:spcAft>
              <a:buNone/>
            </a:pPr>
            <a:r>
              <a:t/>
            </a:r>
            <a:endParaRPr b="1" sz="1700">
              <a:solidFill>
                <a:schemeClr val="accent2"/>
              </a:solidFill>
              <a:latin typeface="Arial"/>
              <a:ea typeface="Arial"/>
              <a:cs typeface="Arial"/>
              <a:sym typeface="Arial"/>
            </a:endParaRPr>
          </a:p>
          <a:p>
            <a:pPr indent="0" lvl="0" marL="0" rtl="0" algn="l">
              <a:lnSpc>
                <a:spcPct val="100000"/>
              </a:lnSpc>
              <a:spcBef>
                <a:spcPts val="1000"/>
              </a:spcBef>
              <a:spcAft>
                <a:spcPts val="0"/>
              </a:spcAft>
              <a:buNone/>
            </a:pPr>
            <a:r>
              <a:rPr b="1" lang="en" sz="1700">
                <a:solidFill>
                  <a:schemeClr val="accent2"/>
                </a:solidFill>
                <a:latin typeface="Arial"/>
                <a:ea typeface="Arial"/>
                <a:cs typeface="Arial"/>
                <a:sym typeface="Arial"/>
              </a:rPr>
              <a:t>Introduction to Unix command line</a:t>
            </a:r>
            <a:endParaRPr b="1" sz="1700">
              <a:solidFill>
                <a:schemeClr val="accent2"/>
              </a:solidFill>
              <a:latin typeface="Arial"/>
              <a:ea typeface="Arial"/>
              <a:cs typeface="Arial"/>
              <a:sym typeface="Arial"/>
            </a:endParaRPr>
          </a:p>
          <a:p>
            <a:pPr indent="0" lvl="0" marL="0" rtl="0" algn="l">
              <a:lnSpc>
                <a:spcPct val="100000"/>
              </a:lnSpc>
              <a:spcBef>
                <a:spcPts val="1000"/>
              </a:spcBef>
              <a:spcAft>
                <a:spcPts val="0"/>
              </a:spcAft>
              <a:buNone/>
            </a:pPr>
            <a:r>
              <a:rPr lang="en" sz="1700">
                <a:solidFill>
                  <a:schemeClr val="dk1"/>
                </a:solidFill>
                <a:latin typeface="Arial"/>
                <a:ea typeface="Arial"/>
                <a:cs typeface="Arial"/>
                <a:sym typeface="Arial"/>
              </a:rPr>
              <a:t>March</a:t>
            </a:r>
            <a:r>
              <a:rPr lang="en" sz="1700">
                <a:solidFill>
                  <a:schemeClr val="dk1"/>
                </a:solidFill>
                <a:latin typeface="Arial"/>
                <a:ea typeface="Arial"/>
                <a:cs typeface="Arial"/>
                <a:sym typeface="Arial"/>
              </a:rPr>
              <a:t> 9–10</a:t>
            </a:r>
            <a:endParaRPr sz="1700">
              <a:solidFill>
                <a:schemeClr val="dk1"/>
              </a:solidFill>
              <a:latin typeface="Arial"/>
              <a:ea typeface="Arial"/>
              <a:cs typeface="Arial"/>
              <a:sym typeface="Arial"/>
            </a:endParaRPr>
          </a:p>
          <a:p>
            <a:pPr indent="0" lvl="0" marL="0" rtl="0" algn="l">
              <a:lnSpc>
                <a:spcPct val="100000"/>
              </a:lnSpc>
              <a:spcBef>
                <a:spcPts val="1000"/>
              </a:spcBef>
              <a:spcAft>
                <a:spcPts val="0"/>
              </a:spcAft>
              <a:buNone/>
            </a:pPr>
            <a:r>
              <a:rPr b="1" lang="en" sz="1700">
                <a:solidFill>
                  <a:schemeClr val="accent2"/>
                </a:solidFill>
                <a:latin typeface="Arial"/>
                <a:ea typeface="Arial"/>
                <a:cs typeface="Arial"/>
                <a:sym typeface="Arial"/>
              </a:rPr>
              <a:t>Working on Wynton</a:t>
            </a:r>
            <a:endParaRPr b="1" sz="1700">
              <a:solidFill>
                <a:schemeClr val="accent2"/>
              </a:solidFill>
              <a:latin typeface="Arial"/>
              <a:ea typeface="Arial"/>
              <a:cs typeface="Arial"/>
              <a:sym typeface="Arial"/>
            </a:endParaRPr>
          </a:p>
          <a:p>
            <a:pPr indent="0" lvl="0" marL="0" rtl="0" algn="l">
              <a:lnSpc>
                <a:spcPct val="100000"/>
              </a:lnSpc>
              <a:spcBef>
                <a:spcPts val="1000"/>
              </a:spcBef>
              <a:spcAft>
                <a:spcPts val="0"/>
              </a:spcAft>
              <a:buNone/>
            </a:pPr>
            <a:r>
              <a:rPr lang="en" sz="1700">
                <a:solidFill>
                  <a:schemeClr val="dk1"/>
                </a:solidFill>
                <a:latin typeface="Arial"/>
                <a:ea typeface="Arial"/>
                <a:cs typeface="Arial"/>
                <a:sym typeface="Arial"/>
              </a:rPr>
              <a:t>March 16-17</a:t>
            </a:r>
            <a:endParaRPr sz="1700">
              <a:solidFill>
                <a:schemeClr val="dk1"/>
              </a:solidFill>
              <a:latin typeface="Arial"/>
              <a:ea typeface="Arial"/>
              <a:cs typeface="Arial"/>
              <a:sym typeface="Arial"/>
            </a:endParaRPr>
          </a:p>
          <a:p>
            <a:pPr indent="0" lvl="0" marL="0" rtl="0" algn="l">
              <a:lnSpc>
                <a:spcPct val="100000"/>
              </a:lnSpc>
              <a:spcBef>
                <a:spcPts val="1000"/>
              </a:spcBef>
              <a:spcAft>
                <a:spcPts val="0"/>
              </a:spcAft>
              <a:buClr>
                <a:schemeClr val="dk1"/>
              </a:buClr>
              <a:buSzPts val="1100"/>
              <a:buFont typeface="Arial"/>
              <a:buNone/>
            </a:pPr>
            <a:r>
              <a:rPr b="1" lang="en" sz="1700">
                <a:solidFill>
                  <a:schemeClr val="accent2"/>
                </a:solidFill>
                <a:latin typeface="Arial"/>
                <a:ea typeface="Arial"/>
                <a:cs typeface="Arial"/>
                <a:sym typeface="Arial"/>
              </a:rPr>
              <a:t>Introduction to Pathway Analysis</a:t>
            </a:r>
            <a:endParaRPr sz="1700">
              <a:solidFill>
                <a:schemeClr val="accent2"/>
              </a:solidFill>
              <a:latin typeface="Arial"/>
              <a:ea typeface="Arial"/>
              <a:cs typeface="Arial"/>
              <a:sym typeface="Arial"/>
            </a:endParaRPr>
          </a:p>
          <a:p>
            <a:pPr indent="0" lvl="0" marL="0" rtl="0" algn="l">
              <a:lnSpc>
                <a:spcPct val="100000"/>
              </a:lnSpc>
              <a:spcBef>
                <a:spcPts val="1000"/>
              </a:spcBef>
              <a:spcAft>
                <a:spcPts val="0"/>
              </a:spcAft>
              <a:buClr>
                <a:schemeClr val="dk1"/>
              </a:buClr>
              <a:buSzPts val="1100"/>
              <a:buFont typeface="Arial"/>
              <a:buNone/>
            </a:pPr>
            <a:r>
              <a:rPr lang="en" sz="1700">
                <a:solidFill>
                  <a:schemeClr val="dk1"/>
                </a:solidFill>
                <a:latin typeface="Arial"/>
                <a:ea typeface="Arial"/>
                <a:cs typeface="Arial"/>
                <a:sym typeface="Arial"/>
              </a:rPr>
              <a:t>March 19</a:t>
            </a:r>
            <a:endParaRPr sz="1700">
              <a:solidFill>
                <a:schemeClr val="dk1"/>
              </a:solidFill>
              <a:latin typeface="Arial"/>
              <a:ea typeface="Arial"/>
              <a:cs typeface="Arial"/>
              <a:sym typeface="Arial"/>
            </a:endParaRPr>
          </a:p>
          <a:p>
            <a:pPr indent="0" lvl="0" marL="0" rtl="0" algn="l">
              <a:lnSpc>
                <a:spcPct val="100000"/>
              </a:lnSpc>
              <a:spcBef>
                <a:spcPts val="1000"/>
              </a:spcBef>
              <a:spcAft>
                <a:spcPts val="0"/>
              </a:spcAft>
              <a:buNone/>
            </a:pPr>
            <a:r>
              <a:rPr b="1" lang="en" sz="1700">
                <a:solidFill>
                  <a:schemeClr val="accent2"/>
                </a:solidFill>
                <a:latin typeface="Arial"/>
                <a:ea typeface="Arial"/>
                <a:cs typeface="Arial"/>
                <a:sym typeface="Arial"/>
              </a:rPr>
              <a:t>Statistics of Enrichment Analysis Methods</a:t>
            </a:r>
            <a:endParaRPr b="1" sz="1700">
              <a:solidFill>
                <a:schemeClr val="accent2"/>
              </a:solidFill>
              <a:latin typeface="Arial"/>
              <a:ea typeface="Arial"/>
              <a:cs typeface="Arial"/>
              <a:sym typeface="Arial"/>
            </a:endParaRPr>
          </a:p>
          <a:p>
            <a:pPr indent="0" lvl="0" marL="0" rtl="0" algn="l">
              <a:lnSpc>
                <a:spcPct val="100000"/>
              </a:lnSpc>
              <a:spcBef>
                <a:spcPts val="1000"/>
              </a:spcBef>
              <a:spcAft>
                <a:spcPts val="1000"/>
              </a:spcAft>
              <a:buClr>
                <a:schemeClr val="dk1"/>
              </a:buClr>
              <a:buSzPts val="1100"/>
              <a:buFont typeface="Arial"/>
              <a:buNone/>
            </a:pPr>
            <a:r>
              <a:rPr lang="en" sz="1700">
                <a:solidFill>
                  <a:schemeClr val="dk1"/>
                </a:solidFill>
                <a:latin typeface="Arial"/>
                <a:ea typeface="Arial"/>
                <a:cs typeface="Arial"/>
                <a:sym typeface="Arial"/>
              </a:rPr>
              <a:t>March 23-24</a:t>
            </a:r>
            <a:endParaRPr sz="1700">
              <a:solidFill>
                <a:schemeClr val="dk1"/>
              </a:solidFill>
              <a:latin typeface="Arial"/>
              <a:ea typeface="Arial"/>
              <a:cs typeface="Arial"/>
              <a:sym typeface="Arial"/>
            </a:endParaRPr>
          </a:p>
        </p:txBody>
      </p:sp>
      <p:sp>
        <p:nvSpPr>
          <p:cNvPr id="982" name="Google Shape;982;p121"/>
          <p:cNvSpPr txBox="1"/>
          <p:nvPr>
            <p:ph idx="1" type="body"/>
          </p:nvPr>
        </p:nvSpPr>
        <p:spPr>
          <a:xfrm>
            <a:off x="5102700" y="614748"/>
            <a:ext cx="4041300" cy="3739800"/>
          </a:xfrm>
          <a:prstGeom prst="rect">
            <a:avLst/>
          </a:prstGeom>
        </p:spPr>
        <p:txBody>
          <a:bodyPr anchorCtr="0" anchor="t" bIns="0" lIns="0" spcFirstLastPara="1" rIns="0" wrap="square" tIns="0">
            <a:noAutofit/>
          </a:bodyPr>
          <a:lstStyle/>
          <a:p>
            <a:pPr indent="0" lvl="0" marL="0" rtl="0" algn="l">
              <a:lnSpc>
                <a:spcPct val="100000"/>
              </a:lnSpc>
              <a:spcBef>
                <a:spcPts val="1000"/>
              </a:spcBef>
              <a:spcAft>
                <a:spcPts val="0"/>
              </a:spcAft>
              <a:buNone/>
            </a:pPr>
            <a:r>
              <a:rPr b="1" lang="en" sz="1700">
                <a:solidFill>
                  <a:schemeClr val="accent2"/>
                </a:solidFill>
                <a:latin typeface="Arial"/>
                <a:ea typeface="Arial"/>
                <a:cs typeface="Arial"/>
                <a:sym typeface="Arial"/>
              </a:rPr>
              <a:t>Intro to R data analysis</a:t>
            </a:r>
            <a:endParaRPr b="1" sz="1700">
              <a:solidFill>
                <a:schemeClr val="accent2"/>
              </a:solidFill>
              <a:latin typeface="Arial"/>
              <a:ea typeface="Arial"/>
              <a:cs typeface="Arial"/>
              <a:sym typeface="Arial"/>
            </a:endParaRPr>
          </a:p>
          <a:p>
            <a:pPr indent="0" lvl="0" marL="0" rtl="0" algn="l">
              <a:lnSpc>
                <a:spcPct val="100000"/>
              </a:lnSpc>
              <a:spcBef>
                <a:spcPts val="1000"/>
              </a:spcBef>
              <a:spcAft>
                <a:spcPts val="0"/>
              </a:spcAft>
              <a:buNone/>
            </a:pPr>
            <a:r>
              <a:rPr lang="en" sz="1700">
                <a:solidFill>
                  <a:schemeClr val="dk1"/>
                </a:solidFill>
                <a:latin typeface="Arial"/>
                <a:ea typeface="Arial"/>
                <a:cs typeface="Arial"/>
                <a:sym typeface="Arial"/>
              </a:rPr>
              <a:t>April 6-7</a:t>
            </a:r>
            <a:endParaRPr sz="1700">
              <a:solidFill>
                <a:schemeClr val="dk1"/>
              </a:solidFill>
              <a:latin typeface="Arial"/>
              <a:ea typeface="Arial"/>
              <a:cs typeface="Arial"/>
              <a:sym typeface="Arial"/>
            </a:endParaRPr>
          </a:p>
          <a:p>
            <a:pPr indent="0" lvl="0" marL="0" rtl="0" algn="l">
              <a:lnSpc>
                <a:spcPct val="100000"/>
              </a:lnSpc>
              <a:spcBef>
                <a:spcPts val="1000"/>
              </a:spcBef>
              <a:spcAft>
                <a:spcPts val="0"/>
              </a:spcAft>
              <a:buNone/>
            </a:pPr>
            <a:r>
              <a:rPr b="1" lang="en" sz="1700">
                <a:solidFill>
                  <a:schemeClr val="accent2"/>
                </a:solidFill>
                <a:latin typeface="Arial"/>
                <a:ea typeface="Arial"/>
                <a:cs typeface="Arial"/>
                <a:sym typeface="Arial"/>
              </a:rPr>
              <a:t>Single Cell RNA-Seq Analysis using R</a:t>
            </a:r>
            <a:endParaRPr sz="1700">
              <a:solidFill>
                <a:schemeClr val="dk1"/>
              </a:solidFill>
              <a:latin typeface="Arial"/>
              <a:ea typeface="Arial"/>
              <a:cs typeface="Arial"/>
              <a:sym typeface="Arial"/>
            </a:endParaRPr>
          </a:p>
          <a:p>
            <a:pPr indent="0" lvl="0" marL="0" rtl="0" algn="l">
              <a:lnSpc>
                <a:spcPct val="100000"/>
              </a:lnSpc>
              <a:spcBef>
                <a:spcPts val="1000"/>
              </a:spcBef>
              <a:spcAft>
                <a:spcPts val="0"/>
              </a:spcAft>
              <a:buNone/>
            </a:pPr>
            <a:r>
              <a:rPr lang="en" sz="1700">
                <a:solidFill>
                  <a:schemeClr val="dk1"/>
                </a:solidFill>
                <a:latin typeface="Arial"/>
                <a:ea typeface="Arial"/>
                <a:cs typeface="Arial"/>
                <a:sym typeface="Arial"/>
              </a:rPr>
              <a:t>April 13-14 </a:t>
            </a:r>
            <a:endParaRPr sz="1700">
              <a:solidFill>
                <a:schemeClr val="dk1"/>
              </a:solidFill>
              <a:latin typeface="Arial"/>
              <a:ea typeface="Arial"/>
              <a:cs typeface="Arial"/>
              <a:sym typeface="Arial"/>
            </a:endParaRPr>
          </a:p>
          <a:p>
            <a:pPr indent="0" lvl="0" marL="0" rtl="0" algn="l">
              <a:lnSpc>
                <a:spcPct val="100000"/>
              </a:lnSpc>
              <a:spcBef>
                <a:spcPts val="1000"/>
              </a:spcBef>
              <a:spcAft>
                <a:spcPts val="0"/>
              </a:spcAft>
              <a:buNone/>
            </a:pPr>
            <a:r>
              <a:rPr b="1" lang="en" sz="1700">
                <a:solidFill>
                  <a:schemeClr val="accent2"/>
                </a:solidFill>
                <a:highlight>
                  <a:srgbClr val="EFEFEF"/>
                </a:highlight>
                <a:latin typeface="Arial"/>
                <a:ea typeface="Arial"/>
                <a:cs typeface="Arial"/>
                <a:sym typeface="Arial"/>
              </a:rPr>
              <a:t>AI fluency for Biologists</a:t>
            </a:r>
            <a:endParaRPr b="1" sz="1700">
              <a:solidFill>
                <a:schemeClr val="accent2"/>
              </a:solidFill>
              <a:highlight>
                <a:srgbClr val="EFEFEF"/>
              </a:highlight>
              <a:latin typeface="Arial"/>
              <a:ea typeface="Arial"/>
              <a:cs typeface="Arial"/>
              <a:sym typeface="Arial"/>
            </a:endParaRPr>
          </a:p>
          <a:p>
            <a:pPr indent="0" lvl="0" marL="0" rtl="0" algn="l">
              <a:lnSpc>
                <a:spcPct val="100000"/>
              </a:lnSpc>
              <a:spcBef>
                <a:spcPts val="1000"/>
              </a:spcBef>
              <a:spcAft>
                <a:spcPts val="0"/>
              </a:spcAft>
              <a:buNone/>
            </a:pPr>
            <a:r>
              <a:rPr lang="en" sz="1700">
                <a:solidFill>
                  <a:schemeClr val="dk1"/>
                </a:solidFill>
                <a:highlight>
                  <a:srgbClr val="EFEFEF"/>
                </a:highlight>
                <a:latin typeface="Arial"/>
                <a:ea typeface="Arial"/>
                <a:cs typeface="Arial"/>
                <a:sym typeface="Arial"/>
              </a:rPr>
              <a:t>April 20-21</a:t>
            </a:r>
            <a:endParaRPr sz="1700">
              <a:solidFill>
                <a:schemeClr val="dk1"/>
              </a:solidFill>
              <a:highlight>
                <a:srgbClr val="EFEFEF"/>
              </a:highlight>
              <a:latin typeface="Arial"/>
              <a:ea typeface="Arial"/>
              <a:cs typeface="Arial"/>
              <a:sym typeface="Arial"/>
            </a:endParaRPr>
          </a:p>
          <a:p>
            <a:pPr indent="0" lvl="0" marL="0" rtl="0" algn="l">
              <a:lnSpc>
                <a:spcPct val="100000"/>
              </a:lnSpc>
              <a:spcBef>
                <a:spcPts val="1000"/>
              </a:spcBef>
              <a:spcAft>
                <a:spcPts val="0"/>
              </a:spcAft>
              <a:buClr>
                <a:schemeClr val="dk1"/>
              </a:buClr>
              <a:buSzPts val="1100"/>
              <a:buFont typeface="Arial"/>
              <a:buNone/>
            </a:pPr>
            <a:r>
              <a:rPr b="1" lang="en" sz="1700">
                <a:solidFill>
                  <a:schemeClr val="accent2"/>
                </a:solidFill>
                <a:highlight>
                  <a:schemeClr val="lt1"/>
                </a:highlight>
              </a:rPr>
              <a:t>Linear Mixed Effects Models Using R</a:t>
            </a:r>
            <a:endParaRPr b="1" sz="1700">
              <a:solidFill>
                <a:schemeClr val="accent2"/>
              </a:solidFill>
              <a:highlight>
                <a:schemeClr val="lt1"/>
              </a:highlight>
            </a:endParaRPr>
          </a:p>
          <a:p>
            <a:pPr indent="0" lvl="0" marL="0" rtl="0" algn="l">
              <a:lnSpc>
                <a:spcPct val="100000"/>
              </a:lnSpc>
              <a:spcBef>
                <a:spcPts val="1000"/>
              </a:spcBef>
              <a:spcAft>
                <a:spcPts val="0"/>
              </a:spcAft>
              <a:buNone/>
            </a:pPr>
            <a:r>
              <a:rPr lang="en" sz="1700">
                <a:solidFill>
                  <a:srgbClr val="002A40"/>
                </a:solidFill>
                <a:highlight>
                  <a:schemeClr val="lt1"/>
                </a:highlight>
              </a:rPr>
              <a:t>May 4–5</a:t>
            </a:r>
            <a:endParaRPr sz="1700">
              <a:solidFill>
                <a:srgbClr val="002A40"/>
              </a:solidFill>
              <a:highlight>
                <a:schemeClr val="lt1"/>
              </a:highlight>
            </a:endParaRPr>
          </a:p>
          <a:p>
            <a:pPr indent="0" lvl="0" marL="0" rtl="0" algn="l">
              <a:lnSpc>
                <a:spcPct val="100000"/>
              </a:lnSpc>
              <a:spcBef>
                <a:spcPts val="1000"/>
              </a:spcBef>
              <a:spcAft>
                <a:spcPts val="0"/>
              </a:spcAft>
              <a:buClr>
                <a:schemeClr val="dk1"/>
              </a:buClr>
              <a:buSzPts val="1100"/>
              <a:buFont typeface="Arial"/>
              <a:buNone/>
            </a:pPr>
            <a:r>
              <a:rPr b="1" lang="en" sz="1700">
                <a:solidFill>
                  <a:schemeClr val="accent2"/>
                </a:solidFill>
                <a:highlight>
                  <a:schemeClr val="lt1"/>
                </a:highlight>
              </a:rPr>
              <a:t>scATAC-seq Analysis Using R</a:t>
            </a:r>
            <a:endParaRPr b="1" sz="1700">
              <a:solidFill>
                <a:schemeClr val="accent2"/>
              </a:solidFill>
              <a:highlight>
                <a:schemeClr val="lt1"/>
              </a:highlight>
            </a:endParaRPr>
          </a:p>
          <a:p>
            <a:pPr indent="0" lvl="0" marL="0" rtl="0" algn="l">
              <a:lnSpc>
                <a:spcPct val="100000"/>
              </a:lnSpc>
              <a:spcBef>
                <a:spcPts val="1000"/>
              </a:spcBef>
              <a:spcAft>
                <a:spcPts val="0"/>
              </a:spcAft>
              <a:buClr>
                <a:schemeClr val="dk1"/>
              </a:buClr>
              <a:buSzPts val="1100"/>
              <a:buFont typeface="Arial"/>
              <a:buNone/>
            </a:pPr>
            <a:r>
              <a:rPr lang="en" sz="1700">
                <a:solidFill>
                  <a:srgbClr val="002A40"/>
                </a:solidFill>
                <a:highlight>
                  <a:schemeClr val="lt1"/>
                </a:highlight>
              </a:rPr>
              <a:t>May 11–12</a:t>
            </a:r>
            <a:endParaRPr sz="1700">
              <a:solidFill>
                <a:schemeClr val="dk1"/>
              </a:solidFill>
              <a:highlight>
                <a:schemeClr val="lt1"/>
              </a:highlight>
              <a:latin typeface="Arial"/>
              <a:ea typeface="Arial"/>
              <a:cs typeface="Arial"/>
              <a:sym typeface="Arial"/>
            </a:endParaRPr>
          </a:p>
          <a:p>
            <a:pPr indent="0" lvl="0" marL="0" rtl="0" algn="l">
              <a:lnSpc>
                <a:spcPct val="100000"/>
              </a:lnSpc>
              <a:spcBef>
                <a:spcPts val="1000"/>
              </a:spcBef>
              <a:spcAft>
                <a:spcPts val="0"/>
              </a:spcAft>
              <a:buClr>
                <a:schemeClr val="dk1"/>
              </a:buClr>
              <a:buSzPts val="1100"/>
              <a:buFont typeface="Arial"/>
              <a:buNone/>
            </a:pPr>
            <a:r>
              <a:rPr b="1" lang="en" sz="1700">
                <a:solidFill>
                  <a:schemeClr val="accent2"/>
                </a:solidFill>
                <a:highlight>
                  <a:srgbClr val="EFEFEF"/>
                </a:highlight>
              </a:rPr>
              <a:t>Advanced RNA-seq Analysis Using R</a:t>
            </a:r>
            <a:endParaRPr b="1" sz="1700">
              <a:solidFill>
                <a:schemeClr val="accent2"/>
              </a:solidFill>
              <a:highlight>
                <a:srgbClr val="EFEFEF"/>
              </a:highlight>
            </a:endParaRPr>
          </a:p>
          <a:p>
            <a:pPr indent="0" lvl="0" marL="0" rtl="0" algn="l">
              <a:lnSpc>
                <a:spcPct val="100000"/>
              </a:lnSpc>
              <a:spcBef>
                <a:spcPts val="1000"/>
              </a:spcBef>
              <a:spcAft>
                <a:spcPts val="0"/>
              </a:spcAft>
              <a:buClr>
                <a:schemeClr val="dk1"/>
              </a:buClr>
              <a:buSzPts val="1100"/>
              <a:buFont typeface="Arial"/>
              <a:buNone/>
            </a:pPr>
            <a:r>
              <a:rPr lang="en" sz="1700">
                <a:solidFill>
                  <a:srgbClr val="002A40"/>
                </a:solidFill>
                <a:highlight>
                  <a:srgbClr val="EFEFEF"/>
                </a:highlight>
              </a:rPr>
              <a:t>May 27–28</a:t>
            </a:r>
            <a:endParaRPr sz="1700">
              <a:solidFill>
                <a:srgbClr val="002A40"/>
              </a:solidFill>
              <a:highlight>
                <a:srgbClr val="EFEFEF"/>
              </a:highlight>
            </a:endParaRPr>
          </a:p>
          <a:p>
            <a:pPr indent="0" lvl="0" marL="0" rtl="0" algn="l">
              <a:lnSpc>
                <a:spcPct val="100000"/>
              </a:lnSpc>
              <a:spcBef>
                <a:spcPts val="1000"/>
              </a:spcBef>
              <a:spcAft>
                <a:spcPts val="1000"/>
              </a:spcAft>
              <a:buNone/>
            </a:pPr>
            <a:r>
              <a:t/>
            </a:r>
            <a:endParaRPr sz="1700">
              <a:solidFill>
                <a:srgbClr val="002A40"/>
              </a:solidFill>
              <a:highlight>
                <a:srgbClr val="D5E4E5"/>
              </a:highlight>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pic>
        <p:nvPicPr>
          <p:cNvPr id="987" name="Google Shape;987;p122"/>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ladstone Microscopy">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